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Lst>
  <p:notesMasterIdLst>
    <p:notesMasterId r:id="rId94"/>
  </p:notesMasterIdLst>
  <p:handoutMasterIdLst>
    <p:handoutMasterId r:id="rId95"/>
  </p:handoutMasterIdLst>
  <p:sldIdLst>
    <p:sldId id="1180" r:id="rId3"/>
    <p:sldId id="1238" r:id="rId4"/>
    <p:sldId id="1236" r:id="rId5"/>
    <p:sldId id="1289" r:id="rId6"/>
    <p:sldId id="1290" r:id="rId7"/>
    <p:sldId id="1288" r:id="rId8"/>
    <p:sldId id="1291" r:id="rId9"/>
    <p:sldId id="1292" r:id="rId10"/>
    <p:sldId id="1286" r:id="rId11"/>
    <p:sldId id="1244" r:id="rId12"/>
    <p:sldId id="1182" r:id="rId13"/>
    <p:sldId id="1234" r:id="rId14"/>
    <p:sldId id="1235" r:id="rId15"/>
    <p:sldId id="1184" r:id="rId16"/>
    <p:sldId id="1185" r:id="rId17"/>
    <p:sldId id="1187" r:id="rId18"/>
    <p:sldId id="1250" r:id="rId19"/>
    <p:sldId id="1251" r:id="rId20"/>
    <p:sldId id="1190" r:id="rId21"/>
    <p:sldId id="1193" r:id="rId22"/>
    <p:sldId id="1254" r:id="rId23"/>
    <p:sldId id="1253" r:id="rId24"/>
    <p:sldId id="1252" r:id="rId25"/>
    <p:sldId id="1269" r:id="rId26"/>
    <p:sldId id="1270" r:id="rId27"/>
    <p:sldId id="1276" r:id="rId28"/>
    <p:sldId id="1278" r:id="rId29"/>
    <p:sldId id="1277" r:id="rId30"/>
    <p:sldId id="1282" r:id="rId31"/>
    <p:sldId id="1283" r:id="rId32"/>
    <p:sldId id="1271" r:id="rId33"/>
    <p:sldId id="1281" r:id="rId34"/>
    <p:sldId id="1280" r:id="rId35"/>
    <p:sldId id="1284" r:id="rId36"/>
    <p:sldId id="1285" r:id="rId37"/>
    <p:sldId id="1287" r:id="rId38"/>
    <p:sldId id="1239" r:id="rId39"/>
    <p:sldId id="1194" r:id="rId40"/>
    <p:sldId id="1261" r:id="rId41"/>
    <p:sldId id="1195" r:id="rId42"/>
    <p:sldId id="1240" r:id="rId43"/>
    <p:sldId id="1196" r:id="rId44"/>
    <p:sldId id="1263" r:id="rId45"/>
    <p:sldId id="1197" r:id="rId46"/>
    <p:sldId id="1198" r:id="rId47"/>
    <p:sldId id="1199" r:id="rId48"/>
    <p:sldId id="1202" r:id="rId49"/>
    <p:sldId id="1200" r:id="rId50"/>
    <p:sldId id="1201" r:id="rId51"/>
    <p:sldId id="1203" r:id="rId52"/>
    <p:sldId id="1264" r:id="rId53"/>
    <p:sldId id="1265" r:id="rId54"/>
    <p:sldId id="1208" r:id="rId55"/>
    <p:sldId id="1206" r:id="rId56"/>
    <p:sldId id="1207" r:id="rId57"/>
    <p:sldId id="1266" r:id="rId58"/>
    <p:sldId id="1211" r:id="rId59"/>
    <p:sldId id="1209" r:id="rId60"/>
    <p:sldId id="1210" r:id="rId61"/>
    <p:sldId id="1267" r:id="rId62"/>
    <p:sldId id="1214" r:id="rId63"/>
    <p:sldId id="1212" r:id="rId64"/>
    <p:sldId id="1213" r:id="rId65"/>
    <p:sldId id="1294" r:id="rId66"/>
    <p:sldId id="1241" r:id="rId67"/>
    <p:sldId id="1215" r:id="rId68"/>
    <p:sldId id="1216" r:id="rId69"/>
    <p:sldId id="1217" r:id="rId70"/>
    <p:sldId id="1218" r:id="rId71"/>
    <p:sldId id="1219" r:id="rId72"/>
    <p:sldId id="1221" r:id="rId73"/>
    <p:sldId id="1222" r:id="rId74"/>
    <p:sldId id="1223" r:id="rId75"/>
    <p:sldId id="1224" r:id="rId76"/>
    <p:sldId id="1225" r:id="rId77"/>
    <p:sldId id="1226" r:id="rId78"/>
    <p:sldId id="1227" r:id="rId79"/>
    <p:sldId id="1228" r:id="rId80"/>
    <p:sldId id="1229" r:id="rId81"/>
    <p:sldId id="1231" r:id="rId82"/>
    <p:sldId id="1232" r:id="rId83"/>
    <p:sldId id="1268" r:id="rId84"/>
    <p:sldId id="1293" r:id="rId85"/>
    <p:sldId id="1246" r:id="rId86"/>
    <p:sldId id="1247" r:id="rId87"/>
    <p:sldId id="1248" r:id="rId88"/>
    <p:sldId id="1249" r:id="rId89"/>
    <p:sldId id="1262" r:id="rId90"/>
    <p:sldId id="1273" r:id="rId91"/>
    <p:sldId id="1274" r:id="rId92"/>
    <p:sldId id="1275" r:id="rId93"/>
  </p:sldIdLst>
  <p:sldSz cx="9144000" cy="6858000" type="screen4x3"/>
  <p:notesSz cx="6858000" cy="9180513"/>
  <p:defaultTextStyle>
    <a:defPPr>
      <a:defRPr lang="en-US"/>
    </a:defPPr>
    <a:lvl1pPr algn="l" rtl="0" fontAlgn="base">
      <a:spcBef>
        <a:spcPct val="0"/>
      </a:spcBef>
      <a:spcAft>
        <a:spcPct val="0"/>
      </a:spcAft>
      <a:defRPr sz="16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6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6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6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5FF"/>
    <a:srgbClr val="FF8000"/>
    <a:srgbClr val="C3F3FD"/>
    <a:srgbClr val="FFD9FF"/>
    <a:srgbClr val="FFEFFF"/>
    <a:srgbClr val="FFCCFF"/>
    <a:srgbClr val="4D4D4D"/>
    <a:srgbClr val="E9D7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4" autoAdjust="0"/>
    <p:restoredTop sz="96834" autoAdjust="0"/>
  </p:normalViewPr>
  <p:slideViewPr>
    <p:cSldViewPr>
      <p:cViewPr varScale="1">
        <p:scale>
          <a:sx n="84" d="100"/>
          <a:sy n="84" d="100"/>
        </p:scale>
        <p:origin x="142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3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5" name="Rectangle 3"/>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64516" name="Rectangle 4"/>
          <p:cNvSpPr>
            <a:spLocks noGrp="1" noChangeArrowheads="1"/>
          </p:cNvSpPr>
          <p:nvPr>
            <p:ph type="ftr" sz="quarter" idx="2"/>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4517" name="Rectangle 5"/>
          <p:cNvSpPr>
            <a:spLocks noGrp="1" noChangeArrowheads="1"/>
          </p:cNvSpPr>
          <p:nvPr>
            <p:ph type="sldNum" sz="quarter" idx="3"/>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C8CB12C-B0C7-3B49-976D-22358A717CCB}" type="slidenum">
              <a:rPr lang="en-US"/>
              <a:pPr/>
              <a:t>‹#›</a:t>
            </a:fld>
            <a:endParaRPr lang="en-US"/>
          </a:p>
        </p:txBody>
      </p:sp>
    </p:spTree>
    <p:extLst>
      <p:ext uri="{BB962C8B-B14F-4D97-AF65-F5344CB8AC3E}">
        <p14:creationId xmlns:p14="http://schemas.microsoft.com/office/powerpoint/2010/main" val="2885782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3" name="Rectangle 3"/>
          <p:cNvSpPr>
            <a:spLocks noGrp="1" noChangeArrowheads="1"/>
          </p:cNvSpPr>
          <p:nvPr>
            <p:ph type="dt"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226308" name="Rectangle 4"/>
          <p:cNvSpPr>
            <a:spLocks noGrp="1" noRot="1" noChangeAspect="1" noChangeArrowheads="1" noTextEdit="1"/>
          </p:cNvSpPr>
          <p:nvPr>
            <p:ph type="sldImg" idx="2"/>
          </p:nvPr>
        </p:nvSpPr>
        <p:spPr bwMode="auto">
          <a:xfrm>
            <a:off x="1135063" y="688975"/>
            <a:ext cx="4589462" cy="34417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5" name="Rectangle 5"/>
          <p:cNvSpPr>
            <a:spLocks noGrp="1" noChangeArrowheads="1"/>
          </p:cNvSpPr>
          <p:nvPr>
            <p:ph type="body" sz="quarter" idx="3"/>
          </p:nvPr>
        </p:nvSpPr>
        <p:spPr bwMode="auto">
          <a:xfrm>
            <a:off x="914400" y="4360863"/>
            <a:ext cx="5029200" cy="413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446" name="Rectangle 6"/>
          <p:cNvSpPr>
            <a:spLocks noGrp="1" noChangeArrowheads="1"/>
          </p:cNvSpPr>
          <p:nvPr>
            <p:ph type="ftr" sz="quarter" idx="4"/>
          </p:nvPr>
        </p:nvSpPr>
        <p:spPr bwMode="auto">
          <a:xfrm>
            <a:off x="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61447" name="Rectangle 7"/>
          <p:cNvSpPr>
            <a:spLocks noGrp="1" noChangeArrowheads="1"/>
          </p:cNvSpPr>
          <p:nvPr>
            <p:ph type="sldNum" sz="quarter" idx="5"/>
          </p:nvPr>
        </p:nvSpPr>
        <p:spPr bwMode="auto">
          <a:xfrm>
            <a:off x="3886200" y="872172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3F6102E-F593-574A-977C-4212861E828D}" type="slidenum">
              <a:rPr lang="en-US"/>
              <a:pPr/>
              <a:t>‹#›</a:t>
            </a:fld>
            <a:endParaRPr lang="en-US"/>
          </a:p>
        </p:txBody>
      </p:sp>
    </p:spTree>
    <p:extLst>
      <p:ext uri="{BB962C8B-B14F-4D97-AF65-F5344CB8AC3E}">
        <p14:creationId xmlns:p14="http://schemas.microsoft.com/office/powerpoint/2010/main" val="3190465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A7EF6276-37BE-8C40-8461-4EA91906D9A0}" type="slidenum">
              <a:rPr lang="en-US"/>
              <a:pPr/>
              <a:t>‹#›</a:t>
            </a:fld>
            <a:endParaRPr lang="en-US"/>
          </a:p>
        </p:txBody>
      </p:sp>
      <p:sp>
        <p:nvSpPr>
          <p:cNvPr id="3" name="Rectangle 7"/>
          <p:cNvSpPr>
            <a:spLocks noGrp="1" noChangeArrowheads="1"/>
          </p:cNvSpPr>
          <p:nvPr>
            <p:ph type="dt" sz="half" idx="11"/>
          </p:nvPr>
        </p:nvSpPr>
        <p:spPr>
          <a:ln/>
        </p:spPr>
        <p:txBody>
          <a:bodyPr/>
          <a:lstStyle>
            <a:lvl1pPr>
              <a:defRPr/>
            </a:lvl1pPr>
          </a:lstStyle>
          <a:p>
            <a:pPr>
              <a:defRPr/>
            </a:pPr>
            <a:endParaRPr lang="en-US"/>
          </a:p>
        </p:txBody>
      </p:sp>
      <p:sp>
        <p:nvSpPr>
          <p:cNvPr id="4"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5703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914400"/>
            <a:ext cx="43449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52400" y="1554162"/>
            <a:ext cx="4344988"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914400"/>
            <a:ext cx="43465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554162"/>
            <a:ext cx="4346575" cy="4999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1"/>
          <p:cNvSpPr>
            <a:spLocks noGrp="1"/>
          </p:cNvSpPr>
          <p:nvPr>
            <p:ph type="title"/>
          </p:nvPr>
        </p:nvSpPr>
        <p:spPr>
          <a:xfrm>
            <a:off x="1150938" y="152401"/>
            <a:ext cx="7793037" cy="7620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4623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6750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686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72060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04491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E5442970-2DFF-0B4E-A58D-88FCBA4FE98C}" type="slidenum">
              <a:rPr lang="en-US"/>
              <a:pPr/>
              <a:t>‹#›</a:t>
            </a:fld>
            <a:endParaRPr lang="en-US"/>
          </a:p>
        </p:txBody>
      </p:sp>
    </p:spTree>
    <p:extLst>
      <p:ext uri="{BB962C8B-B14F-4D97-AF65-F5344CB8AC3E}">
        <p14:creationId xmlns:p14="http://schemas.microsoft.com/office/powerpoint/2010/main" val="3215031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90513"/>
            <a:ext cx="1951038" cy="584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90513"/>
            <a:ext cx="5700712" cy="5842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5"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32193C8A-703E-9849-9B10-0D879BFBB85C}" type="slidenum">
              <a:rPr lang="en-US"/>
              <a:pPr/>
              <a:t>‹#›</a:t>
            </a:fld>
            <a:endParaRPr lang="en-US"/>
          </a:p>
        </p:txBody>
      </p:sp>
    </p:spTree>
    <p:extLst>
      <p:ext uri="{BB962C8B-B14F-4D97-AF65-F5344CB8AC3E}">
        <p14:creationId xmlns:p14="http://schemas.microsoft.com/office/powerpoint/2010/main" val="2675515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5145088" y="1295400"/>
            <a:ext cx="38100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45088" y="3789363"/>
            <a:ext cx="38100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8"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977AD991-14F3-2A42-95B8-E2415C8F7697}" type="slidenum">
              <a:rPr lang="en-US"/>
              <a:pPr/>
              <a:t>‹#›</a:t>
            </a:fld>
            <a:endParaRPr lang="en-US"/>
          </a:p>
        </p:txBody>
      </p:sp>
    </p:spTree>
    <p:extLst>
      <p:ext uri="{BB962C8B-B14F-4D97-AF65-F5344CB8AC3E}">
        <p14:creationId xmlns:p14="http://schemas.microsoft.com/office/powerpoint/2010/main" val="3668386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3810000" cy="4837113"/>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xfrm>
            <a:off x="1162050" y="6243638"/>
            <a:ext cx="1905000" cy="457200"/>
          </a:xfrm>
          <a:prstGeom prst="rect">
            <a:avLst/>
          </a:prstGeom>
        </p:spPr>
        <p:txBody>
          <a:bodyPr/>
          <a:lstStyle>
            <a:lvl1pPr>
              <a:defRPr>
                <a:latin typeface="Arial" charset="0"/>
                <a:ea typeface="+mn-ea"/>
                <a:cs typeface="+mn-cs"/>
              </a:defRPr>
            </a:lvl1pPr>
          </a:lstStyle>
          <a:p>
            <a:pPr>
              <a:defRPr/>
            </a:pPr>
            <a:endParaRPr lang="en-US"/>
          </a:p>
        </p:txBody>
      </p:sp>
      <p:sp>
        <p:nvSpPr>
          <p:cNvPr id="6" name="Rectangle 12"/>
          <p:cNvSpPr>
            <a:spLocks noGrp="1" noChangeArrowheads="1"/>
          </p:cNvSpPr>
          <p:nvPr>
            <p:ph type="ftr" sz="quarter" idx="11"/>
          </p:nvPr>
        </p:nvSpPr>
        <p:spPr>
          <a:xfrm>
            <a:off x="3657600" y="6243638"/>
            <a:ext cx="2895600" cy="457200"/>
          </a:xfrm>
          <a:prstGeom prst="rect">
            <a:avLst/>
          </a:prstGeom>
        </p:spPr>
        <p:txBody>
          <a:bodyPr/>
          <a:lstStyle>
            <a:lvl1pPr>
              <a:defRPr>
                <a:latin typeface="Arial" charset="0"/>
                <a:ea typeface="+mn-ea"/>
                <a:cs typeface="+mn-cs"/>
              </a:defRPr>
            </a:lvl1pPr>
          </a:lstStyle>
          <a:p>
            <a:pPr>
              <a:defRPr/>
            </a:pPr>
            <a:endParaRPr lang="en-US"/>
          </a:p>
        </p:txBody>
      </p:sp>
      <p:sp>
        <p:nvSpPr>
          <p:cNvPr id="7"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Arial" charset="0"/>
              </a:defRPr>
            </a:lvl1pPr>
          </a:lstStyle>
          <a:p>
            <a:fld id="{8D43A831-0682-2F42-BE04-BD63506CC70E}" type="slidenum">
              <a:rPr lang="en-US"/>
              <a:pPr/>
              <a:t>‹#›</a:t>
            </a:fld>
            <a:endParaRPr lang="en-US"/>
          </a:p>
        </p:txBody>
      </p:sp>
    </p:spTree>
    <p:extLst>
      <p:ext uri="{BB962C8B-B14F-4D97-AF65-F5344CB8AC3E}">
        <p14:creationId xmlns:p14="http://schemas.microsoft.com/office/powerpoint/2010/main" val="985023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50938" y="290513"/>
            <a:ext cx="7804150" cy="584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66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157477C9-B373-6744-9D73-2AA5E80606E3}"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16683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45088" y="1295400"/>
            <a:ext cx="3810000" cy="48371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2876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1295400"/>
            <a:ext cx="7772400" cy="2341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23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90513"/>
            <a:ext cx="7793037" cy="6238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1295400"/>
            <a:ext cx="7772400" cy="23415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182688" y="3789363"/>
            <a:ext cx="7772400" cy="2343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5175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797D52D3-1B6E-8F4B-8B7F-77170D7F0928}" type="datetime1">
              <a:rPr lang="en-US" smtClean="0"/>
              <a:pPr/>
              <a:t>3/21/2017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r>
              <a:rPr lang="en-US" smtClean="0"/>
              <a:t>Chapter 8 Software testing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4053627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38A5F5FA-5598-7C40-BBDF-0B297AC935CD}" type="slidenum">
              <a:rPr lang="en-US"/>
              <a:pPr/>
              <a:t>‹#›</a:t>
            </a:fld>
            <a:endParaRPr lang="en-US"/>
          </a:p>
        </p:txBody>
      </p:sp>
      <p:sp>
        <p:nvSpPr>
          <p:cNvPr id="6" name="Rectangle 7"/>
          <p:cNvSpPr>
            <a:spLocks noGrp="1" noChangeArrowheads="1"/>
          </p:cNvSpPr>
          <p:nvPr>
            <p:ph type="dt" sz="half" idx="11"/>
          </p:nvPr>
        </p:nvSpPr>
        <p:spPr>
          <a:ln/>
        </p:spPr>
        <p:txBody>
          <a:bodyPr/>
          <a:lstStyle>
            <a:lvl1pPr>
              <a:defRPr/>
            </a:lvl1pPr>
          </a:lstStyle>
          <a:p>
            <a:pPr>
              <a:defRPr/>
            </a:pPr>
            <a:endParaRPr lang="en-US"/>
          </a:p>
        </p:txBody>
      </p:sp>
      <p:sp>
        <p:nvSpPr>
          <p:cNvPr id="7"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527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8080B120-50E0-244C-8E4C-295F9EA4FD1E}"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0881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304800"/>
            <a:ext cx="2133600" cy="55895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4800"/>
            <a:ext cx="6248400" cy="5589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042F95F-63C8-6249-ABF4-30529AA01EE3}" type="slidenum">
              <a:rPr lang="en-US"/>
              <a:pPr/>
              <a:t>‹#›</a:t>
            </a:fld>
            <a:endParaRPr lang="en-US"/>
          </a:p>
        </p:txBody>
      </p:sp>
      <p:sp>
        <p:nvSpPr>
          <p:cNvPr id="5" name="Rectangle 7"/>
          <p:cNvSpPr>
            <a:spLocks noGrp="1" noChangeArrowheads="1"/>
          </p:cNvSpPr>
          <p:nvPr>
            <p:ph type="dt" sz="half" idx="11"/>
          </p:nvPr>
        </p:nvSpPr>
        <p:spPr>
          <a:ln/>
        </p:spPr>
        <p:txBody>
          <a:bodyPr/>
          <a:lstStyle>
            <a:lvl1pPr>
              <a:defRPr/>
            </a:lvl1pPr>
          </a:lstStyle>
          <a:p>
            <a:pPr>
              <a:defRPr/>
            </a:pPr>
            <a:endParaRPr lang="en-US"/>
          </a:p>
        </p:txBody>
      </p:sp>
      <p:sp>
        <p:nvSpPr>
          <p:cNvPr id="6" name="Rectangle 8"/>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3315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11"/>
          <p:cNvSpPr>
            <a:spLocks noChangeArrowheads="1"/>
          </p:cNvSpPr>
          <p:nvPr userDrawn="1"/>
        </p:nvSpPr>
        <p:spPr bwMode="auto">
          <a:xfrm flipV="1">
            <a:off x="315913" y="2916238"/>
            <a:ext cx="8693150" cy="55562"/>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grpSp>
        <p:nvGrpSpPr>
          <p:cNvPr id="4" name="Group 21"/>
          <p:cNvGrpSpPr>
            <a:grpSpLocks/>
          </p:cNvGrpSpPr>
          <p:nvPr userDrawn="1"/>
        </p:nvGrpSpPr>
        <p:grpSpPr bwMode="auto">
          <a:xfrm>
            <a:off x="358775" y="2133600"/>
            <a:ext cx="784225" cy="685800"/>
            <a:chOff x="0" y="0"/>
            <a:chExt cx="6318014" cy="4148971"/>
          </a:xfrm>
        </p:grpSpPr>
        <p:sp>
          <p:nvSpPr>
            <p:cNvPr id="5" name="Rectangle 4"/>
            <p:cNvSpPr/>
            <p:nvPr/>
          </p:nvSpPr>
          <p:spPr>
            <a:xfrm>
              <a:off x="4335645" y="0"/>
              <a:ext cx="1982369" cy="19784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6" name="Rectangle 5"/>
            <p:cNvSpPr/>
            <p:nvPr/>
          </p:nvSpPr>
          <p:spPr>
            <a:xfrm>
              <a:off x="2187009" y="2151318"/>
              <a:ext cx="1982369" cy="19880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7" name="Rectangle 6"/>
            <p:cNvSpPr/>
            <p:nvPr/>
          </p:nvSpPr>
          <p:spPr>
            <a:xfrm>
              <a:off x="2187009" y="0"/>
              <a:ext cx="1982369" cy="1978445"/>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8" name="Rectangle 7"/>
            <p:cNvSpPr/>
            <p:nvPr/>
          </p:nvSpPr>
          <p:spPr>
            <a:xfrm>
              <a:off x="4335645" y="2151318"/>
              <a:ext cx="1982369" cy="1988052"/>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9" name="Rectangle 8"/>
            <p:cNvSpPr/>
            <p:nvPr/>
          </p:nvSpPr>
          <p:spPr>
            <a:xfrm>
              <a:off x="12794" y="0"/>
              <a:ext cx="1982369" cy="19784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0" name="Rectangle 9"/>
            <p:cNvSpPr/>
            <p:nvPr/>
          </p:nvSpPr>
          <p:spPr>
            <a:xfrm>
              <a:off x="0" y="2170526"/>
              <a:ext cx="1982377" cy="197844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
        <p:nvSpPr>
          <p:cNvPr id="11"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r>
              <a:rPr lang="tr-TR" sz="1000">
                <a:solidFill>
                  <a:srgbClr val="555555"/>
                </a:solidFill>
                <a:cs typeface="Arial" charset="0"/>
              </a:rPr>
              <a:t>Sayfa No: </a:t>
            </a:r>
            <a:fld id="{8ADA4C99-AC54-F74F-8D05-D1C269A8C640}" type="slidenum">
              <a:rPr lang="tr-TR" sz="1000">
                <a:solidFill>
                  <a:srgbClr val="555555"/>
                </a:solidFill>
                <a:cs typeface="Arial" charset="0"/>
              </a:rPr>
              <a:pPr eaLnBrk="1" hangingPunct="1"/>
              <a:t>‹#›</a:t>
            </a:fld>
            <a:r>
              <a:rPr lang="tr-TR" sz="1000">
                <a:solidFill>
                  <a:srgbClr val="555555"/>
                </a:solidFill>
                <a:cs typeface="Arial" charset="0"/>
              </a:rPr>
              <a:t>              </a:t>
            </a:r>
            <a:r>
              <a:rPr lang="tr-TR" sz="800">
                <a:solidFill>
                  <a:srgbClr val="555555"/>
                </a:solidFill>
                <a:cs typeface="Arial" charset="0"/>
              </a:rPr>
              <a:t>© 2013 Telif hakları saklıdır. Bilgi ve Teknoloji Grubu Ltd.</a:t>
            </a:r>
          </a:p>
        </p:txBody>
      </p:sp>
      <p:sp>
        <p:nvSpPr>
          <p:cNvPr id="150540" name="Rectangle 12"/>
          <p:cNvSpPr>
            <a:spLocks noGrp="1" noChangeArrowheads="1"/>
          </p:cNvSpPr>
          <p:nvPr>
            <p:ph type="ctrTitle"/>
          </p:nvPr>
        </p:nvSpPr>
        <p:spPr>
          <a:xfrm>
            <a:off x="1219200" y="2233612"/>
            <a:ext cx="8153400" cy="585788"/>
          </a:xfrm>
        </p:spPr>
        <p:txBody>
          <a:bodyPr/>
          <a:lstStyle>
            <a:lvl1pPr>
              <a:defRPr sz="4000" b="1"/>
            </a:lvl1pPr>
          </a:lstStyle>
          <a:p>
            <a:r>
              <a:rPr lang="en-US" dirty="0"/>
              <a:t>Click to edit Master title style</a:t>
            </a:r>
          </a:p>
        </p:txBody>
      </p:sp>
    </p:spTree>
    <p:extLst>
      <p:ext uri="{BB962C8B-B14F-4D97-AF65-F5344CB8AC3E}">
        <p14:creationId xmlns:p14="http://schemas.microsoft.com/office/powerpoint/2010/main" val="374970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90513"/>
            <a:ext cx="7924800" cy="623887"/>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52400" y="1066800"/>
            <a:ext cx="8839200" cy="5562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359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0944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182688" y="1295400"/>
            <a:ext cx="3810000" cy="4837113"/>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1306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668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7" name="Rectangle 3"/>
          <p:cNvSpPr>
            <a:spLocks noGrp="1" noChangeArrowheads="1"/>
          </p:cNvSpPr>
          <p:nvPr>
            <p:ph type="title"/>
          </p:nvPr>
        </p:nvSpPr>
        <p:spPr bwMode="gray">
          <a:xfrm>
            <a:off x="304800" y="304800"/>
            <a:ext cx="853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ChangeArrowheads="1"/>
          </p:cNvSpPr>
          <p:nvPr/>
        </p:nvSpPr>
        <p:spPr bwMode="auto">
          <a:xfrm>
            <a:off x="0" y="990600"/>
            <a:ext cx="9144000" cy="58674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endParaRPr lang="tr-TR" altLang="tr-TR" smtClean="0">
              <a:ea typeface="+mn-ea"/>
              <a:cs typeface="+mn-cs"/>
            </a:endParaRPr>
          </a:p>
        </p:txBody>
      </p:sp>
      <p:sp>
        <p:nvSpPr>
          <p:cNvPr id="1029" name="Rectangle 5"/>
          <p:cNvSpPr>
            <a:spLocks noGrp="1" noChangeArrowheads="1"/>
          </p:cNvSpPr>
          <p:nvPr>
            <p:ph type="body" idx="1"/>
          </p:nvPr>
        </p:nvSpPr>
        <p:spPr bwMode="auto">
          <a:xfrm>
            <a:off x="457200" y="1598613"/>
            <a:ext cx="8229600" cy="429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50" name="Rectangle 6"/>
          <p:cNvSpPr>
            <a:spLocks noGrp="1" noChangeArrowheads="1"/>
          </p:cNvSpPr>
          <p:nvPr>
            <p:ph type="sldNum" sz="quarter" idx="4"/>
          </p:nvPr>
        </p:nvSpPr>
        <p:spPr bwMode="auto">
          <a:xfrm>
            <a:off x="0" y="66294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2"/>
                </a:solidFill>
              </a:defRPr>
            </a:lvl1pPr>
          </a:lstStyle>
          <a:p>
            <a:fld id="{E425ED77-E044-4C4C-8729-1A734442DC26}" type="slidenum">
              <a:rPr lang="en-US"/>
              <a:pPr/>
              <a:t>‹#›</a:t>
            </a:fld>
            <a:endParaRPr lang="en-US"/>
          </a:p>
        </p:txBody>
      </p:sp>
      <p:sp>
        <p:nvSpPr>
          <p:cNvPr id="6151" name="Rectangle 7"/>
          <p:cNvSpPr>
            <a:spLocks noGrp="1" noChangeArrowheads="1"/>
          </p:cNvSpPr>
          <p:nvPr>
            <p:ph type="dt" sz="half" idx="2"/>
          </p:nvPr>
        </p:nvSpPr>
        <p:spPr bwMode="auto">
          <a:xfrm>
            <a:off x="3886200" y="6629400"/>
            <a:ext cx="1447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800">
                <a:solidFill>
                  <a:srgbClr val="999999"/>
                </a:solidFill>
                <a:latin typeface="Arial" charset="0"/>
                <a:ea typeface="+mn-ea"/>
                <a:cs typeface="+mn-cs"/>
              </a:defRPr>
            </a:lvl1pPr>
          </a:lstStyle>
          <a:p>
            <a:pPr>
              <a:defRPr/>
            </a:pPr>
            <a:endParaRPr lang="en-US"/>
          </a:p>
        </p:txBody>
      </p:sp>
      <p:sp>
        <p:nvSpPr>
          <p:cNvPr id="6152" name="Rectangle 8"/>
          <p:cNvSpPr>
            <a:spLocks noGrp="1" noChangeArrowheads="1"/>
          </p:cNvSpPr>
          <p:nvPr>
            <p:ph type="ftr" sz="quarter" idx="3"/>
          </p:nvPr>
        </p:nvSpPr>
        <p:spPr bwMode="auto">
          <a:xfrm>
            <a:off x="381000" y="6629400"/>
            <a:ext cx="3581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800">
                <a:solidFill>
                  <a:schemeClr val="bg2"/>
                </a:solidFill>
                <a:latin typeface="Arial" charset="0"/>
                <a:ea typeface="+mn-ea"/>
                <a:cs typeface="+mn-cs"/>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Lst>
  <p:txStyles>
    <p:titleStyle>
      <a:lvl1pPr algn="l" rtl="0" eaLnBrk="0" fontAlgn="base" hangingPunct="0">
        <a:spcBef>
          <a:spcPct val="0"/>
        </a:spcBef>
        <a:spcAft>
          <a:spcPct val="0"/>
        </a:spcAft>
        <a:defRPr sz="3200">
          <a:solidFill>
            <a:schemeClr val="accent1"/>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2pPr>
      <a:lvl3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3pPr>
      <a:lvl4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4pPr>
      <a:lvl5pPr algn="l" rtl="0" eaLnBrk="0" fontAlgn="base" hangingPunct="0">
        <a:spcBef>
          <a:spcPct val="0"/>
        </a:spcBef>
        <a:spcAft>
          <a:spcPct val="0"/>
        </a:spcAft>
        <a:defRPr sz="3200">
          <a:solidFill>
            <a:schemeClr val="accent1"/>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accent1"/>
          </a:solidFill>
          <a:latin typeface="Arial" charset="0"/>
        </a:defRPr>
      </a:lvl6pPr>
      <a:lvl7pPr marL="914400" algn="l" rtl="0" fontAlgn="base">
        <a:spcBef>
          <a:spcPct val="0"/>
        </a:spcBef>
        <a:spcAft>
          <a:spcPct val="0"/>
        </a:spcAft>
        <a:defRPr sz="3200">
          <a:solidFill>
            <a:schemeClr val="accent1"/>
          </a:solidFill>
          <a:latin typeface="Arial" charset="0"/>
        </a:defRPr>
      </a:lvl7pPr>
      <a:lvl8pPr marL="1371600" algn="l" rtl="0" fontAlgn="base">
        <a:spcBef>
          <a:spcPct val="0"/>
        </a:spcBef>
        <a:spcAft>
          <a:spcPct val="0"/>
        </a:spcAft>
        <a:defRPr sz="3200">
          <a:solidFill>
            <a:schemeClr val="accent1"/>
          </a:solidFill>
          <a:latin typeface="Arial" charset="0"/>
        </a:defRPr>
      </a:lvl8pPr>
      <a:lvl9pPr marL="1828800" algn="l" rtl="0" fontAlgn="base">
        <a:spcBef>
          <a:spcPct val="0"/>
        </a:spcBef>
        <a:spcAft>
          <a:spcPct val="0"/>
        </a:spcAft>
        <a:defRPr sz="3200">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charset="0"/>
        <a:buChar char="v"/>
        <a:defRPr sz="2600">
          <a:solidFill>
            <a:schemeClr val="accent1"/>
          </a:solidFill>
          <a:latin typeface="Calibri"/>
          <a:ea typeface="ＭＳ Ｐゴシック" charset="0"/>
          <a:cs typeface="Calibri"/>
        </a:defRPr>
      </a:lvl1pPr>
      <a:lvl2pPr marL="742950" indent="-285750" algn="l" rtl="0" eaLnBrk="0" fontAlgn="base" hangingPunct="0">
        <a:spcBef>
          <a:spcPct val="20000"/>
        </a:spcBef>
        <a:spcAft>
          <a:spcPct val="0"/>
        </a:spcAft>
        <a:buClr>
          <a:schemeClr val="hlink"/>
        </a:buClr>
        <a:buFont typeface="Wingdings" charset="0"/>
        <a:buChar char="§"/>
        <a:defRPr sz="2400">
          <a:solidFill>
            <a:schemeClr val="tx1"/>
          </a:solidFill>
          <a:latin typeface="Calibri"/>
          <a:ea typeface="ＭＳ Ｐゴシック" charset="0"/>
          <a:cs typeface="Calibri"/>
        </a:defRPr>
      </a:lvl2pPr>
      <a:lvl3pPr marL="1143000" indent="-228600" algn="l" rtl="0" eaLnBrk="0" fontAlgn="base" hangingPunct="0">
        <a:spcBef>
          <a:spcPct val="20000"/>
        </a:spcBef>
        <a:spcAft>
          <a:spcPct val="0"/>
        </a:spcAft>
        <a:buClr>
          <a:schemeClr val="accent2"/>
        </a:buClr>
        <a:buFont typeface="Wingdings" charset="0"/>
        <a:buChar char="§"/>
        <a:defRPr sz="2200">
          <a:solidFill>
            <a:schemeClr val="tx1"/>
          </a:solidFill>
          <a:latin typeface="Calibri"/>
          <a:ea typeface="ＭＳ Ｐゴシック" charset="0"/>
          <a:cs typeface="Calibri"/>
        </a:defRPr>
      </a:lvl3pPr>
      <a:lvl4pPr marL="1600200" indent="-228600" algn="l" rtl="0" eaLnBrk="0" fontAlgn="base" hangingPunct="0">
        <a:spcBef>
          <a:spcPct val="20000"/>
        </a:spcBef>
        <a:spcAft>
          <a:spcPct val="0"/>
        </a:spcAft>
        <a:buClr>
          <a:schemeClr val="accent2"/>
        </a:buClr>
        <a:buSzPct val="110000"/>
        <a:buFont typeface="Wingdings" charset="0"/>
        <a:buChar char="§"/>
        <a:defRPr sz="2200">
          <a:solidFill>
            <a:schemeClr val="tx1"/>
          </a:solidFill>
          <a:latin typeface="Calibri"/>
          <a:ea typeface="ＭＳ Ｐゴシック" charset="0"/>
          <a:cs typeface="Calibri"/>
        </a:defRPr>
      </a:lvl4pPr>
      <a:lvl5pPr marL="2057400" indent="-228600" algn="l" rtl="0" eaLnBrk="0" fontAlgn="base" hangingPunct="0">
        <a:spcBef>
          <a:spcPct val="20000"/>
        </a:spcBef>
        <a:spcAft>
          <a:spcPct val="0"/>
        </a:spcAft>
        <a:buClr>
          <a:schemeClr val="accent2"/>
        </a:buClr>
        <a:buSzPct val="110000"/>
        <a:buFont typeface="Wingdings" charset="0"/>
        <a:buChar char="§"/>
        <a:defRPr sz="2000">
          <a:solidFill>
            <a:schemeClr val="tx1"/>
          </a:solidFill>
          <a:latin typeface="Calibri"/>
          <a:ea typeface="ＭＳ Ｐゴシック" charset="0"/>
          <a:cs typeface="Calibri"/>
        </a:defRPr>
      </a:lvl5pPr>
      <a:lvl6pPr marL="25146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accent2"/>
        </a:buClr>
        <a:buSzPct val="11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8"/>
          <p:cNvSpPr>
            <a:spLocks noChangeArrowheads="1"/>
          </p:cNvSpPr>
          <p:nvPr/>
        </p:nvSpPr>
        <p:spPr bwMode="gray">
          <a:xfrm flipV="1">
            <a:off x="76200" y="898525"/>
            <a:ext cx="8669338" cy="46038"/>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kumimoji="1" lang="tr-TR" altLang="tr-TR" sz="2400" smtClean="0">
              <a:ea typeface="+mn-ea"/>
              <a:cs typeface="+mn-cs"/>
            </a:endParaRPr>
          </a:p>
        </p:txBody>
      </p:sp>
      <p:sp>
        <p:nvSpPr>
          <p:cNvPr id="2051" name="Rectangle 9"/>
          <p:cNvSpPr>
            <a:spLocks noGrp="1" noChangeArrowheads="1"/>
          </p:cNvSpPr>
          <p:nvPr>
            <p:ph type="title"/>
          </p:nvPr>
        </p:nvSpPr>
        <p:spPr bwMode="auto">
          <a:xfrm>
            <a:off x="1150938" y="152400"/>
            <a:ext cx="7793037"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2052" name="Rectangle 10"/>
          <p:cNvSpPr>
            <a:spLocks noGrp="1" noChangeArrowheads="1"/>
          </p:cNvSpPr>
          <p:nvPr>
            <p:ph type="body" idx="1"/>
          </p:nvPr>
        </p:nvSpPr>
        <p:spPr bwMode="auto">
          <a:xfrm>
            <a:off x="152400" y="1066800"/>
            <a:ext cx="8802688"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
          <p:cNvSpPr txBox="1">
            <a:spLocks noChangeArrowheads="1"/>
          </p:cNvSpPr>
          <p:nvPr userDrawn="1"/>
        </p:nvSpPr>
        <p:spPr bwMode="auto">
          <a:xfrm>
            <a:off x="-41275" y="6623050"/>
            <a:ext cx="529907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0F60E78E-9B4D-A143-87E5-6DDD18DAC534}" type="slidenum">
              <a:rPr lang="tr-TR" sz="1000" smtClean="0">
                <a:solidFill>
                  <a:srgbClr val="555555"/>
                </a:solidFill>
                <a:cs typeface="Arial" charset="0"/>
              </a:rPr>
              <a:pPr eaLnBrk="1" hangingPunct="1"/>
              <a:t>‹#›</a:t>
            </a:fld>
            <a:endParaRPr lang="tr-TR" sz="800" dirty="0">
              <a:solidFill>
                <a:srgbClr val="555555"/>
              </a:solidFill>
              <a:cs typeface="Arial" charset="0"/>
            </a:endParaRPr>
          </a:p>
        </p:txBody>
      </p:sp>
      <p:grpSp>
        <p:nvGrpSpPr>
          <p:cNvPr id="2054" name="Group 10"/>
          <p:cNvGrpSpPr>
            <a:grpSpLocks/>
          </p:cNvGrpSpPr>
          <p:nvPr userDrawn="1"/>
        </p:nvGrpSpPr>
        <p:grpSpPr bwMode="auto">
          <a:xfrm>
            <a:off x="76200" y="306388"/>
            <a:ext cx="838200" cy="531812"/>
            <a:chOff x="0" y="0"/>
            <a:chExt cx="6318014" cy="4148971"/>
          </a:xfrm>
        </p:grpSpPr>
        <p:sp>
          <p:nvSpPr>
            <p:cNvPr id="17" name="Rectangle 16"/>
            <p:cNvSpPr/>
            <p:nvPr/>
          </p:nvSpPr>
          <p:spPr>
            <a:xfrm>
              <a:off x="4343638" y="0"/>
              <a:ext cx="1974376" cy="1981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8" name="Rectangle 17"/>
            <p:cNvSpPr/>
            <p:nvPr/>
          </p:nvSpPr>
          <p:spPr>
            <a:xfrm>
              <a:off x="2189770" y="2154990"/>
              <a:ext cx="1986345" cy="198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19" name="Rectangle 18"/>
            <p:cNvSpPr/>
            <p:nvPr/>
          </p:nvSpPr>
          <p:spPr>
            <a:xfrm>
              <a:off x="2189770" y="0"/>
              <a:ext cx="1986345" cy="1981600"/>
            </a:xfrm>
            <a:prstGeom prst="rect">
              <a:avLst/>
            </a:prstGeom>
            <a:solidFill>
              <a:srgbClr val="F999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0" name="Rectangle 19"/>
            <p:cNvSpPr/>
            <p:nvPr/>
          </p:nvSpPr>
          <p:spPr>
            <a:xfrm>
              <a:off x="4343638" y="2154990"/>
              <a:ext cx="1974376" cy="1981600"/>
            </a:xfrm>
            <a:prstGeom prst="rect">
              <a:avLst/>
            </a:prstGeom>
            <a:solidFill>
              <a:srgbClr val="9E2E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1" name="Rectangle 20"/>
            <p:cNvSpPr/>
            <p:nvPr/>
          </p:nvSpPr>
          <p:spPr>
            <a:xfrm>
              <a:off x="11970" y="0"/>
              <a:ext cx="1974376" cy="1981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sp>
          <p:nvSpPr>
            <p:cNvPr id="22" name="Rectangle 21"/>
            <p:cNvSpPr/>
            <p:nvPr/>
          </p:nvSpPr>
          <p:spPr>
            <a:xfrm>
              <a:off x="0" y="2167371"/>
              <a:ext cx="1974383" cy="198160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15000"/>
                </a:lnSpc>
                <a:spcAft>
                  <a:spcPts val="1000"/>
                </a:spcAft>
              </a:pPr>
              <a:r>
                <a:rPr lang="tr-TR" sz="1200">
                  <a:solidFill>
                    <a:srgbClr val="FFFFFF"/>
                  </a:solidFill>
                  <a:latin typeface="Arial" charset="0"/>
                  <a:ea typeface="ＭＳ Ｐゴシック" charset="0"/>
                  <a:cs typeface="Times New Roman" charset="0"/>
                </a:rPr>
                <a:t> </a:t>
              </a:r>
            </a:p>
          </p:txBody>
        </p:sp>
      </p:grpSp>
    </p:spTree>
  </p:cSld>
  <p:clrMap bg1="lt1" tx1="dk1" bg2="lt2" tx2="dk2" accent1="accent1" accent2="accent2" accent3="accent3" accent4="accent4" accent5="accent5" accent6="accent6" hlink="hlink" folHlink="folHlink"/>
  <p:sldLayoutIdLst>
    <p:sldLayoutId id="2147484229"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30" r:id="rId10"/>
    <p:sldLayoutId id="2147484231" r:id="rId11"/>
    <p:sldLayoutId id="2147484232" r:id="rId12"/>
    <p:sldLayoutId id="2147484233" r:id="rId13"/>
    <p:sldLayoutId id="2147484225" r:id="rId14"/>
    <p:sldLayoutId id="2147484226" r:id="rId15"/>
    <p:sldLayoutId id="2147484227" r:id="rId16"/>
    <p:sldLayoutId id="2147484228" r:id="rId17"/>
    <p:sldLayoutId id="2147484234" r:id="rId18"/>
  </p:sldLayoutIdLst>
  <p:txStyles>
    <p:titleStyle>
      <a:lvl1pPr algn="l" rtl="0" eaLnBrk="0" fontAlgn="base" hangingPunct="0">
        <a:spcBef>
          <a:spcPct val="0"/>
        </a:spcBef>
        <a:spcAft>
          <a:spcPct val="0"/>
        </a:spcAft>
        <a:defRPr sz="3600" b="1" cap="none" spc="0">
          <a:ln w="10541" cmpd="sng">
            <a:solidFill>
              <a:schemeClr val="accent1">
                <a:shade val="88000"/>
                <a:satMod val="110000"/>
              </a:schemeClr>
            </a:solidFill>
            <a:prstDash val="solid"/>
          </a:ln>
          <a:solidFill>
            <a:srgbClr val="77933C"/>
          </a:solidFill>
          <a:effectLst/>
          <a:latin typeface="+mj-lt"/>
          <a:ea typeface="ＭＳ Ｐゴシック" charset="0"/>
          <a:cs typeface="ＭＳ Ｐゴシック" charset="0"/>
        </a:defRPr>
      </a:lvl1pPr>
      <a:lvl2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2pPr>
      <a:lvl3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3pPr>
      <a:lvl4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4pPr>
      <a:lvl5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5pPr>
      <a:lvl6pPr marL="457200" algn="l" rtl="0" fontAlgn="base">
        <a:spcBef>
          <a:spcPct val="0"/>
        </a:spcBef>
        <a:spcAft>
          <a:spcPct val="0"/>
        </a:spcAft>
        <a:defRPr sz="3200">
          <a:solidFill>
            <a:srgbClr val="CC3300"/>
          </a:solidFill>
          <a:latin typeface="Arial" charset="0"/>
          <a:cs typeface="Arial" charset="0"/>
        </a:defRPr>
      </a:lvl6pPr>
      <a:lvl7pPr marL="914400" algn="l" rtl="0" fontAlgn="base">
        <a:spcBef>
          <a:spcPct val="0"/>
        </a:spcBef>
        <a:spcAft>
          <a:spcPct val="0"/>
        </a:spcAft>
        <a:defRPr sz="3200">
          <a:solidFill>
            <a:srgbClr val="CC3300"/>
          </a:solidFill>
          <a:latin typeface="Arial" charset="0"/>
          <a:cs typeface="Arial" charset="0"/>
        </a:defRPr>
      </a:lvl7pPr>
      <a:lvl8pPr marL="1371600" algn="l" rtl="0" fontAlgn="base">
        <a:spcBef>
          <a:spcPct val="0"/>
        </a:spcBef>
        <a:spcAft>
          <a:spcPct val="0"/>
        </a:spcAft>
        <a:defRPr sz="3200">
          <a:solidFill>
            <a:srgbClr val="CC3300"/>
          </a:solidFill>
          <a:latin typeface="Arial" charset="0"/>
          <a:cs typeface="Arial" charset="0"/>
        </a:defRPr>
      </a:lvl8pPr>
      <a:lvl9pPr marL="1828800" algn="l" rtl="0" fontAlgn="base">
        <a:spcBef>
          <a:spcPct val="0"/>
        </a:spcBef>
        <a:spcAft>
          <a:spcPct val="0"/>
        </a:spcAft>
        <a:defRPr sz="3200">
          <a:solidFill>
            <a:srgbClr val="CC3300"/>
          </a:solidFill>
          <a:latin typeface="Arial" charset="0"/>
          <a:cs typeface="Arial" charset="0"/>
        </a:defRPr>
      </a:lvl9pPr>
    </p:titleStyle>
    <p:bodyStyle>
      <a:lvl1pPr marL="342900" indent="-342900" algn="l" rtl="0" eaLnBrk="0" fontAlgn="base" hangingPunct="0">
        <a:spcBef>
          <a:spcPct val="20000"/>
        </a:spcBef>
        <a:spcAft>
          <a:spcPct val="30000"/>
        </a:spcAft>
        <a:buClr>
          <a:schemeClr val="folHlink"/>
        </a:buClr>
        <a:buSzPct val="60000"/>
        <a:buFont typeface="Wingdings" charset="0"/>
        <a:buChar char="n"/>
        <a:defRPr sz="2600">
          <a:solidFill>
            <a:srgbClr val="4D4D4D"/>
          </a:solidFill>
          <a:latin typeface="+mn-lt"/>
          <a:ea typeface="ＭＳ Ｐゴシック" charset="0"/>
          <a:cs typeface="ＭＳ Ｐゴシック" charset="0"/>
        </a:defRPr>
      </a:lvl1pPr>
      <a:lvl2pPr marL="742950" indent="-285750" algn="l" rtl="0" eaLnBrk="0" fontAlgn="base" hangingPunct="0">
        <a:spcBef>
          <a:spcPct val="20000"/>
        </a:spcBef>
        <a:spcAft>
          <a:spcPct val="15000"/>
        </a:spcAft>
        <a:buClr>
          <a:schemeClr val="hlink"/>
        </a:buClr>
        <a:buSzPct val="55000"/>
        <a:buFont typeface="Wingdings" charset="0"/>
        <a:buChar char="n"/>
        <a:defRPr sz="2400">
          <a:solidFill>
            <a:srgbClr val="4D4D4D"/>
          </a:solidFill>
          <a:latin typeface="+mn-lt"/>
          <a:ea typeface="ＭＳ Ｐゴシック" charset="0"/>
          <a:cs typeface="Arial" charset="0"/>
        </a:defRPr>
      </a:lvl2pPr>
      <a:lvl3pPr marL="1143000" indent="-228600" algn="l" rtl="0" eaLnBrk="0" fontAlgn="base" hangingPunct="0">
        <a:spcBef>
          <a:spcPct val="20000"/>
        </a:spcBef>
        <a:spcAft>
          <a:spcPct val="15000"/>
        </a:spcAft>
        <a:buClr>
          <a:schemeClr val="folHlink"/>
        </a:buClr>
        <a:buSzPct val="50000"/>
        <a:buFont typeface="Wingdings" charset="0"/>
        <a:buChar char="n"/>
        <a:defRPr sz="2200">
          <a:solidFill>
            <a:srgbClr val="4D4D4D"/>
          </a:solidFill>
          <a:latin typeface="+mn-lt"/>
          <a:ea typeface="Arial" charset="0"/>
          <a:cs typeface="Arial" charset="0"/>
        </a:defRPr>
      </a:lvl3pPr>
      <a:lvl4pPr marL="1600200" indent="-228600" algn="l" rtl="0" eaLnBrk="0" fontAlgn="base" hangingPunct="0">
        <a:spcBef>
          <a:spcPct val="20000"/>
        </a:spcBef>
        <a:spcAft>
          <a:spcPct val="0"/>
        </a:spcAft>
        <a:buClr>
          <a:schemeClr val="accent2"/>
        </a:buClr>
        <a:buSzPct val="55000"/>
        <a:buFont typeface="Wingdings" charset="0"/>
        <a:buChar char="n"/>
        <a:defRPr sz="2200">
          <a:solidFill>
            <a:srgbClr val="4D4D4D"/>
          </a:solidFill>
          <a:latin typeface="+mn-lt"/>
          <a:ea typeface="Arial" charset="0"/>
          <a:cs typeface="Arial" charset="0"/>
        </a:defRPr>
      </a:lvl4pPr>
      <a:lvl5pPr marL="2057400" indent="-228600" algn="l" rtl="0" eaLnBrk="0" fontAlgn="base" hangingPunct="0">
        <a:spcBef>
          <a:spcPct val="20000"/>
        </a:spcBef>
        <a:spcAft>
          <a:spcPct val="0"/>
        </a:spcAft>
        <a:buClr>
          <a:schemeClr val="accent1"/>
        </a:buClr>
        <a:buSzPct val="50000"/>
        <a:buFont typeface="Wingdings" charset="0"/>
        <a:buChar char="n"/>
        <a:defRPr sz="2000">
          <a:solidFill>
            <a:srgbClr val="4D4D4D"/>
          </a:solidFill>
          <a:latin typeface="+mn-lt"/>
          <a:ea typeface="Arial" charset="0"/>
          <a:cs typeface="Arial"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rgbClr val="4D4D4D"/>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7.xml"/><Relationship Id="rId5" Type="http://schemas.openxmlformats.org/officeDocument/2006/relationships/hyperlink" Target="https://www.youtube.com/watch?v=cf7M4XnIzU8"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youtube.com/watch?v=0o9_zjZeJuE"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vimeo.com/167722769"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6 – Architectural Design</a:t>
            </a:r>
            <a:endParaRPr lang="en-US" dirty="0"/>
          </a:p>
        </p:txBody>
      </p:sp>
    </p:spTree>
    <p:extLst>
      <p:ext uri="{BB962C8B-B14F-4D97-AF65-F5344CB8AC3E}">
        <p14:creationId xmlns:p14="http://schemas.microsoft.com/office/powerpoint/2010/main" val="14552188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Software </a:t>
            </a:r>
            <a:r>
              <a:rPr lang="en-GB" sz="2800" dirty="0" smtClean="0"/>
              <a:t>architecture versus ‘regular’ architecture</a:t>
            </a:r>
            <a:endParaRPr lang="tr-TR" sz="2800" dirty="0"/>
          </a:p>
        </p:txBody>
      </p:sp>
      <p:sp>
        <p:nvSpPr>
          <p:cNvPr id="3" name="Content Placeholder 2"/>
          <p:cNvSpPr>
            <a:spLocks noGrp="1"/>
          </p:cNvSpPr>
          <p:nvPr>
            <p:ph idx="1"/>
          </p:nvPr>
        </p:nvSpPr>
        <p:spPr/>
        <p:txBody>
          <a:bodyPr/>
          <a:lstStyle/>
          <a:p>
            <a:endParaRPr lang="tr-TR"/>
          </a:p>
        </p:txBody>
      </p:sp>
      <p:pic>
        <p:nvPicPr>
          <p:cNvPr id="1028" name="Picture 4" descr="http://www.webreference.com/programming/php_mysql2/fig13-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219200"/>
            <a:ext cx="4876800" cy="14260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7033" y="2635445"/>
            <a:ext cx="5105400" cy="4222555"/>
          </a:xfrm>
          <a:prstGeom prst="rect">
            <a:avLst/>
          </a:prstGeom>
        </p:spPr>
      </p:pic>
      <p:pic>
        <p:nvPicPr>
          <p:cNvPr id="1026" name="Picture 2" descr="http://weknowyourdreamz.com/images/house/house-07.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86400" y="3657600"/>
            <a:ext cx="3429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www.rememberthemilk.com/img/services/gmail/ss_gmail2.png?145451982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32433" y="1066800"/>
            <a:ext cx="3947474"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7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GB" dirty="0"/>
              <a:t>Software architecture</a:t>
            </a:r>
          </a:p>
        </p:txBody>
      </p:sp>
      <p:sp>
        <p:nvSpPr>
          <p:cNvPr id="44035" name="Rectangle 3"/>
          <p:cNvSpPr>
            <a:spLocks noGrp="1" noChangeArrowheads="1"/>
          </p:cNvSpPr>
          <p:nvPr>
            <p:ph idx="1"/>
          </p:nvPr>
        </p:nvSpPr>
        <p:spPr/>
        <p:txBody>
          <a:bodyPr/>
          <a:lstStyle/>
          <a:p>
            <a:r>
              <a:rPr lang="en-GB" dirty="0"/>
              <a:t>The design process for identifying the major system components making up a system and </a:t>
            </a:r>
            <a:r>
              <a:rPr lang="en-GB" dirty="0" smtClean="0"/>
              <a:t>their control </a:t>
            </a:r>
            <a:r>
              <a:rPr lang="en-GB" dirty="0"/>
              <a:t>and communication is </a:t>
            </a:r>
            <a:r>
              <a:rPr lang="en-GB" u="sng" dirty="0">
                <a:solidFill>
                  <a:schemeClr val="accent1"/>
                </a:solidFill>
              </a:rPr>
              <a:t>architectural design</a:t>
            </a:r>
            <a:r>
              <a:rPr lang="en-GB" i="1" dirty="0"/>
              <a:t>.</a:t>
            </a:r>
          </a:p>
          <a:p>
            <a:pPr lvl="1"/>
            <a:r>
              <a:rPr lang="en-GB" dirty="0"/>
              <a:t>An early stage of the </a:t>
            </a:r>
            <a:r>
              <a:rPr lang="en-GB" dirty="0" smtClean="0"/>
              <a:t>design process - Represents </a:t>
            </a:r>
            <a:r>
              <a:rPr lang="en-GB" dirty="0"/>
              <a:t>the link between specification and design processes.</a:t>
            </a:r>
          </a:p>
          <a:p>
            <a:pPr lvl="1"/>
            <a:r>
              <a:rPr lang="en-GB" dirty="0"/>
              <a:t>Often carried out </a:t>
            </a:r>
            <a:r>
              <a:rPr lang="en-GB" u="sng" dirty="0"/>
              <a:t>in parallel </a:t>
            </a:r>
            <a:r>
              <a:rPr lang="en-GB" dirty="0"/>
              <a:t>with some specification activities</a:t>
            </a:r>
            <a:r>
              <a:rPr lang="en-GB" dirty="0" smtClean="0"/>
              <a:t>.</a:t>
            </a:r>
          </a:p>
          <a:p>
            <a:pPr lvl="1"/>
            <a:r>
              <a:rPr lang="en-GB" dirty="0" smtClean="0"/>
              <a:t>The </a:t>
            </a:r>
            <a:r>
              <a:rPr lang="en-GB" dirty="0"/>
              <a:t>output of this design process is a description of the</a:t>
            </a:r>
            <a:r>
              <a:rPr lang="en-GB" i="1" dirty="0"/>
              <a:t> </a:t>
            </a:r>
            <a:r>
              <a:rPr lang="en-GB" u="sng" dirty="0" smtClean="0">
                <a:solidFill>
                  <a:schemeClr val="accent1"/>
                </a:solidFill>
              </a:rPr>
              <a:t>system/software </a:t>
            </a:r>
            <a:r>
              <a:rPr lang="en-GB" u="sng" dirty="0">
                <a:solidFill>
                  <a:schemeClr val="accent1"/>
                </a:solidFill>
              </a:rPr>
              <a:t>architecture</a:t>
            </a:r>
            <a:r>
              <a:rPr lang="en-GB" dirty="0" smtClean="0">
                <a:solidFill>
                  <a:schemeClr val="accent1"/>
                </a:solidFill>
              </a:rPr>
              <a:t>.</a:t>
            </a:r>
          </a:p>
          <a:p>
            <a:endParaRPr lang="en-GB" dirty="0"/>
          </a:p>
        </p:txBody>
      </p:sp>
      <p:sp>
        <p:nvSpPr>
          <p:cNvPr id="2" name="TextBox 1"/>
          <p:cNvSpPr txBox="1"/>
          <p:nvPr/>
        </p:nvSpPr>
        <p:spPr>
          <a:xfrm>
            <a:off x="762000" y="5943600"/>
            <a:ext cx="5647700" cy="338554"/>
          </a:xfrm>
          <a:prstGeom prst="rect">
            <a:avLst/>
          </a:prstGeom>
          <a:noFill/>
        </p:spPr>
        <p:txBody>
          <a:bodyPr wrap="none" rtlCol="0">
            <a:spAutoFit/>
          </a:bodyPr>
          <a:lstStyle/>
          <a:p>
            <a:r>
              <a:rPr lang="en-US" dirty="0" smtClean="0"/>
              <a:t>Note that sub-system = component = module in this context.</a:t>
            </a:r>
            <a:endParaRPr lang="en-US" dirty="0"/>
          </a:p>
        </p:txBody>
      </p:sp>
    </p:spTree>
    <p:extLst>
      <p:ext uri="{BB962C8B-B14F-4D97-AF65-F5344CB8AC3E}">
        <p14:creationId xmlns:p14="http://schemas.microsoft.com/office/powerpoint/2010/main" val="947353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sz="3200" dirty="0" smtClean="0"/>
              <a:t>A general model of the design process (Ch. 2)</a:t>
            </a:r>
            <a:r>
              <a:rPr lang="en-GB" dirty="0" smtClean="0"/>
              <a:t> </a:t>
            </a:r>
            <a:endParaRPr lang="en-US" dirty="0" smtClean="0"/>
          </a:p>
        </p:txBody>
      </p:sp>
      <p:pic>
        <p:nvPicPr>
          <p:cNvPr id="4" name="Picture 3" descr="2.5 Design-process.eps"/>
          <p:cNvPicPr>
            <a:picLocks noChangeAspect="1"/>
          </p:cNvPicPr>
          <p:nvPr/>
        </p:nvPicPr>
        <p:blipFill>
          <a:blip r:embed="rId2"/>
          <a:stretch>
            <a:fillRect/>
          </a:stretch>
        </p:blipFill>
        <p:spPr>
          <a:xfrm>
            <a:off x="1371600" y="914400"/>
            <a:ext cx="6211739" cy="4638099"/>
          </a:xfrm>
          <a:prstGeom prst="rect">
            <a:avLst/>
          </a:prstGeom>
        </p:spPr>
      </p:pic>
      <p:sp>
        <p:nvSpPr>
          <p:cNvPr id="2" name="TextBox 1"/>
          <p:cNvSpPr txBox="1"/>
          <p:nvPr/>
        </p:nvSpPr>
        <p:spPr>
          <a:xfrm>
            <a:off x="304800" y="5638800"/>
            <a:ext cx="8229600" cy="1477328"/>
          </a:xfrm>
          <a:prstGeom prst="rect">
            <a:avLst/>
          </a:prstGeom>
          <a:noFill/>
        </p:spPr>
        <p:txBody>
          <a:bodyPr wrap="square" rtlCol="0">
            <a:spAutoFit/>
          </a:bodyPr>
          <a:lstStyle/>
          <a:p>
            <a:pPr marL="285750" indent="-285750">
              <a:buFont typeface="Arial"/>
              <a:buChar char="•"/>
            </a:pPr>
            <a:r>
              <a:rPr lang="en-US" sz="1800" dirty="0"/>
              <a:t>The diagram suggests that the stages of the design process are sequential. </a:t>
            </a:r>
            <a:endParaRPr lang="en-US" sz="1800" dirty="0" smtClean="0"/>
          </a:p>
          <a:p>
            <a:pPr marL="285750" indent="-285750">
              <a:buFont typeface="Arial"/>
              <a:buChar char="•"/>
            </a:pPr>
            <a:r>
              <a:rPr lang="en-US" sz="1800" dirty="0" smtClean="0"/>
              <a:t>In </a:t>
            </a:r>
            <a:r>
              <a:rPr lang="en-US" sz="1800" dirty="0"/>
              <a:t>fact, design process activities are </a:t>
            </a:r>
            <a:r>
              <a:rPr lang="en-US" sz="1800" u="sng" dirty="0"/>
              <a:t>interleaved</a:t>
            </a:r>
            <a:r>
              <a:rPr lang="en-US" sz="1800" dirty="0"/>
              <a:t>. </a:t>
            </a:r>
            <a:r>
              <a:rPr lang="en-US" sz="1800" dirty="0" smtClean="0"/>
              <a:t>Feedback </a:t>
            </a:r>
            <a:r>
              <a:rPr lang="en-US" sz="1800" dirty="0"/>
              <a:t>from one stage to another and consequent design rework is inevitable in all design processes. </a:t>
            </a:r>
          </a:p>
          <a:p>
            <a:endParaRPr lang="tr-TR" sz="1800" dirty="0"/>
          </a:p>
        </p:txBody>
      </p:sp>
      <p:sp>
        <p:nvSpPr>
          <p:cNvPr id="5" name="Rounded Rectangle 4"/>
          <p:cNvSpPr/>
          <p:nvPr/>
        </p:nvSpPr>
        <p:spPr>
          <a:xfrm>
            <a:off x="2057399" y="2489200"/>
            <a:ext cx="1343025" cy="8636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146939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activities </a:t>
            </a:r>
            <a:r>
              <a:rPr lang="en-GB" dirty="0"/>
              <a:t>(</a:t>
            </a:r>
            <a:r>
              <a:rPr lang="en-GB" dirty="0" smtClean="0"/>
              <a:t>Ch.2</a:t>
            </a:r>
            <a:r>
              <a:rPr lang="en-GB" dirty="0"/>
              <a:t>) </a:t>
            </a:r>
            <a:endParaRPr lang="en-US" dirty="0"/>
          </a:p>
        </p:txBody>
      </p:sp>
      <p:sp>
        <p:nvSpPr>
          <p:cNvPr id="3" name="Content Placeholder 2"/>
          <p:cNvSpPr>
            <a:spLocks noGrp="1"/>
          </p:cNvSpPr>
          <p:nvPr>
            <p:ph idx="1"/>
          </p:nvPr>
        </p:nvSpPr>
        <p:spPr>
          <a:xfrm>
            <a:off x="152400" y="1066800"/>
            <a:ext cx="4876800" cy="5562600"/>
          </a:xfrm>
        </p:spPr>
        <p:txBody>
          <a:bodyPr/>
          <a:lstStyle/>
          <a:p>
            <a:r>
              <a:rPr lang="en-GB" sz="2000" i="1" u="sng" dirty="0" smtClean="0">
                <a:solidFill>
                  <a:srgbClr val="558ED5"/>
                </a:solidFill>
              </a:rPr>
              <a:t>Architectural design</a:t>
            </a:r>
            <a:r>
              <a:rPr lang="en-GB" sz="2000" i="1" dirty="0" smtClean="0"/>
              <a:t>,</a:t>
            </a:r>
            <a:r>
              <a:rPr lang="en-GB" sz="2000" dirty="0" smtClean="0"/>
              <a:t> where you identify the overall structure of the system, the principal components </a:t>
            </a:r>
            <a:r>
              <a:rPr lang="en-GB" sz="1800" dirty="0" smtClean="0"/>
              <a:t>(sometimes called sub-systems or modules)</a:t>
            </a:r>
            <a:r>
              <a:rPr lang="en-GB" sz="2000" dirty="0" smtClean="0"/>
              <a:t>, their relationships and how they are distributed.</a:t>
            </a:r>
          </a:p>
          <a:p>
            <a:r>
              <a:rPr lang="en-GB" sz="2000" i="1" u="sng" dirty="0" smtClean="0">
                <a:solidFill>
                  <a:srgbClr val="558ED5"/>
                </a:solidFill>
              </a:rPr>
              <a:t>Interface design</a:t>
            </a:r>
            <a:r>
              <a:rPr lang="en-GB" sz="2000" i="1" dirty="0" smtClean="0"/>
              <a:t>,</a:t>
            </a:r>
            <a:r>
              <a:rPr lang="en-GB" sz="2000" dirty="0" smtClean="0"/>
              <a:t> interfaces between system components. </a:t>
            </a:r>
          </a:p>
          <a:p>
            <a:r>
              <a:rPr lang="en-GB" sz="2000" i="1" u="sng" dirty="0" smtClean="0">
                <a:solidFill>
                  <a:srgbClr val="558ED5"/>
                </a:solidFill>
              </a:rPr>
              <a:t>Component design</a:t>
            </a:r>
            <a:r>
              <a:rPr lang="en-GB" sz="2000" i="1" dirty="0" smtClean="0"/>
              <a:t>, </a:t>
            </a:r>
            <a:r>
              <a:rPr lang="en-GB" sz="2000" dirty="0" smtClean="0"/>
              <a:t>you take each system component and design how it will operate. </a:t>
            </a:r>
          </a:p>
          <a:p>
            <a:r>
              <a:rPr lang="en-GB" sz="2000" i="1" u="sng" dirty="0" smtClean="0">
                <a:solidFill>
                  <a:srgbClr val="558ED5"/>
                </a:solidFill>
              </a:rPr>
              <a:t>Database design</a:t>
            </a:r>
            <a:r>
              <a:rPr lang="en-GB" sz="2000" i="1" dirty="0" smtClean="0"/>
              <a:t>, </a:t>
            </a:r>
            <a:r>
              <a:rPr lang="en-GB" sz="2000" dirty="0" smtClean="0"/>
              <a:t>you design the system data structures and how these are to be represented in a database. </a:t>
            </a:r>
          </a:p>
          <a:p>
            <a:endParaRPr lang="en-US" sz="2000" dirty="0"/>
          </a:p>
        </p:txBody>
      </p:sp>
      <p:pic>
        <p:nvPicPr>
          <p:cNvPr id="6" name="Picture 5" descr="2.5 Design-process.eps"/>
          <p:cNvPicPr>
            <a:picLocks noChangeAspect="1"/>
          </p:cNvPicPr>
          <p:nvPr/>
        </p:nvPicPr>
        <p:blipFill>
          <a:blip r:embed="rId2"/>
          <a:stretch>
            <a:fillRect/>
          </a:stretch>
        </p:blipFill>
        <p:spPr>
          <a:xfrm>
            <a:off x="4953000" y="1219200"/>
            <a:ext cx="4089400" cy="3241856"/>
          </a:xfrm>
          <a:prstGeom prst="rect">
            <a:avLst/>
          </a:prstGeom>
        </p:spPr>
      </p:pic>
      <p:sp>
        <p:nvSpPr>
          <p:cNvPr id="5" name="Rounded Rectangle 4"/>
          <p:cNvSpPr/>
          <p:nvPr/>
        </p:nvSpPr>
        <p:spPr>
          <a:xfrm>
            <a:off x="5486400" y="2408328"/>
            <a:ext cx="784225" cy="411072"/>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4867215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The architecture of a packing robot control system</a:t>
            </a:r>
            <a:endParaRPr lang="en-US" sz="2800" dirty="0"/>
          </a:p>
        </p:txBody>
      </p:sp>
      <p:pic>
        <p:nvPicPr>
          <p:cNvPr id="26626" name="Picture 2" descr="6"/>
          <p:cNvPicPr>
            <a:picLocks noChangeAspect="1" noChangeArrowheads="1"/>
          </p:cNvPicPr>
          <p:nvPr/>
        </p:nvPicPr>
        <p:blipFill>
          <a:blip r:embed="rId2"/>
          <a:srcRect b="-8765"/>
          <a:stretch>
            <a:fillRect/>
          </a:stretch>
        </p:blipFill>
        <p:spPr bwMode="auto">
          <a:xfrm>
            <a:off x="2971800" y="1156830"/>
            <a:ext cx="6196102" cy="6005970"/>
          </a:xfrm>
          <a:prstGeom prst="rect">
            <a:avLst/>
          </a:prstGeom>
          <a:noFill/>
          <a:ln w="9525">
            <a:noFill/>
            <a:miter lim="800000"/>
            <a:headEnd/>
            <a:tailEnd/>
          </a:ln>
        </p:spPr>
      </p:pic>
      <p:sp>
        <p:nvSpPr>
          <p:cNvPr id="3" name="TextBox 2"/>
          <p:cNvSpPr txBox="1"/>
          <p:nvPr/>
        </p:nvSpPr>
        <p:spPr>
          <a:xfrm>
            <a:off x="0" y="1143000"/>
            <a:ext cx="3188004" cy="1077218"/>
          </a:xfrm>
          <a:prstGeom prst="rect">
            <a:avLst/>
          </a:prstGeom>
          <a:noFill/>
        </p:spPr>
        <p:txBody>
          <a:bodyPr wrap="none" rtlCol="0">
            <a:spAutoFit/>
          </a:bodyPr>
          <a:lstStyle/>
          <a:p>
            <a:r>
              <a:rPr lang="en-GB" dirty="0" smtClean="0"/>
              <a:t>Architectural Design identifies </a:t>
            </a:r>
          </a:p>
          <a:p>
            <a:r>
              <a:rPr lang="en-GB" dirty="0" smtClean="0"/>
              <a:t>the </a:t>
            </a:r>
            <a:r>
              <a:rPr lang="en-GB" dirty="0"/>
              <a:t>major system components </a:t>
            </a:r>
            <a:endParaRPr lang="en-GB" dirty="0" smtClean="0"/>
          </a:p>
          <a:p>
            <a:r>
              <a:rPr lang="en-GB" dirty="0" smtClean="0"/>
              <a:t>making </a:t>
            </a:r>
            <a:r>
              <a:rPr lang="en-GB" dirty="0"/>
              <a:t>up a system and </a:t>
            </a:r>
            <a:endParaRPr lang="en-GB" dirty="0" smtClean="0"/>
          </a:p>
          <a:p>
            <a:r>
              <a:rPr lang="en-GB" dirty="0" smtClean="0"/>
              <a:t>their </a:t>
            </a:r>
            <a:r>
              <a:rPr lang="en-GB" dirty="0"/>
              <a:t>control and </a:t>
            </a:r>
            <a:r>
              <a:rPr lang="en-GB" dirty="0" smtClean="0"/>
              <a:t>communication</a:t>
            </a:r>
            <a:r>
              <a:rPr lang="en-GB" i="1" dirty="0" smtClean="0"/>
              <a:t>.</a:t>
            </a:r>
            <a:endParaRPr lang="en-GB" i="1" dirty="0"/>
          </a:p>
        </p:txBody>
      </p:sp>
      <p:pic>
        <p:nvPicPr>
          <p:cNvPr id="4" name="Picture 3"/>
          <p:cNvPicPr>
            <a:picLocks noChangeAspect="1"/>
          </p:cNvPicPr>
          <p:nvPr/>
        </p:nvPicPr>
        <p:blipFill>
          <a:blip r:embed="rId3"/>
          <a:stretch>
            <a:fillRect/>
          </a:stretch>
        </p:blipFill>
        <p:spPr>
          <a:xfrm>
            <a:off x="609600" y="4927600"/>
            <a:ext cx="2873115" cy="1905000"/>
          </a:xfrm>
          <a:prstGeom prst="rect">
            <a:avLst/>
          </a:prstGeom>
        </p:spPr>
      </p:pic>
      <p:pic>
        <p:nvPicPr>
          <p:cNvPr id="5" name="Picture 4"/>
          <p:cNvPicPr>
            <a:picLocks noChangeAspect="1"/>
          </p:cNvPicPr>
          <p:nvPr/>
        </p:nvPicPr>
        <p:blipFill>
          <a:blip r:embed="rId4"/>
          <a:stretch>
            <a:fillRect/>
          </a:stretch>
        </p:blipFill>
        <p:spPr>
          <a:xfrm>
            <a:off x="0" y="2819400"/>
            <a:ext cx="2988039" cy="1981200"/>
          </a:xfrm>
          <a:prstGeom prst="rect">
            <a:avLst/>
          </a:prstGeom>
        </p:spPr>
      </p:pic>
      <p:sp>
        <p:nvSpPr>
          <p:cNvPr id="6" name="Rectangle 5"/>
          <p:cNvSpPr/>
          <p:nvPr/>
        </p:nvSpPr>
        <p:spPr>
          <a:xfrm>
            <a:off x="4551082" y="6629400"/>
            <a:ext cx="4572000" cy="276999"/>
          </a:xfrm>
          <a:prstGeom prst="rect">
            <a:avLst/>
          </a:prstGeom>
        </p:spPr>
        <p:txBody>
          <a:bodyPr>
            <a:spAutoFit/>
          </a:bodyPr>
          <a:lstStyle/>
          <a:p>
            <a:r>
              <a:rPr lang="en-US" sz="1200" dirty="0">
                <a:hlinkClick r:id="rId5"/>
              </a:rPr>
              <a:t>https://</a:t>
            </a:r>
            <a:r>
              <a:rPr lang="en-US" sz="1200" dirty="0" err="1">
                <a:hlinkClick r:id="rId5"/>
              </a:rPr>
              <a:t>www.youtube.com</a:t>
            </a:r>
            <a:r>
              <a:rPr lang="en-US" sz="1200" dirty="0">
                <a:hlinkClick r:id="rId5"/>
              </a:rPr>
              <a:t>/</a:t>
            </a:r>
            <a:r>
              <a:rPr lang="en-US" sz="1200" dirty="0" err="1">
                <a:hlinkClick r:id="rId5"/>
              </a:rPr>
              <a:t>watch?v</a:t>
            </a:r>
            <a:r>
              <a:rPr lang="en-US" sz="1200" dirty="0">
                <a:hlinkClick r:id="rId5"/>
              </a:rPr>
              <a:t>=cf7M4XnIzU8</a:t>
            </a:r>
            <a:endParaRPr lang="en-US" sz="1200" dirty="0"/>
          </a:p>
        </p:txBody>
      </p:sp>
    </p:spTree>
    <p:extLst>
      <p:ext uri="{BB962C8B-B14F-4D97-AF65-F5344CB8AC3E}">
        <p14:creationId xmlns:p14="http://schemas.microsoft.com/office/powerpoint/2010/main" val="643907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abstraction</a:t>
            </a:r>
            <a:endParaRPr lang="en-US" dirty="0"/>
          </a:p>
        </p:txBody>
      </p:sp>
      <p:sp>
        <p:nvSpPr>
          <p:cNvPr id="3" name="Content Placeholder 2"/>
          <p:cNvSpPr>
            <a:spLocks noGrp="1"/>
          </p:cNvSpPr>
          <p:nvPr>
            <p:ph idx="1"/>
          </p:nvPr>
        </p:nvSpPr>
        <p:spPr/>
        <p:txBody>
          <a:bodyPr/>
          <a:lstStyle/>
          <a:p>
            <a:r>
              <a:rPr lang="en-US" dirty="0" smtClean="0">
                <a:solidFill>
                  <a:srgbClr val="FF0000"/>
                </a:solidFill>
              </a:rPr>
              <a:t>Architecture in the small </a:t>
            </a:r>
            <a:r>
              <a:rPr lang="en-US" dirty="0" smtClean="0"/>
              <a:t>is concerned with the architecture of individual programs. </a:t>
            </a:r>
          </a:p>
          <a:p>
            <a:pPr lvl="1"/>
            <a:r>
              <a:rPr lang="en-US" dirty="0" smtClean="0"/>
              <a:t>At this level, we are concerned with the way that an individual program is decomposed into components.  </a:t>
            </a:r>
            <a:endParaRPr lang="en-GB" dirty="0" smtClean="0"/>
          </a:p>
          <a:p>
            <a:endParaRPr lang="en-US" dirty="0" smtClean="0">
              <a:solidFill>
                <a:srgbClr val="FF0000"/>
              </a:solidFill>
            </a:endParaRPr>
          </a:p>
          <a:p>
            <a:r>
              <a:rPr lang="en-US" dirty="0" smtClean="0">
                <a:solidFill>
                  <a:srgbClr val="FF0000"/>
                </a:solidFill>
              </a:rPr>
              <a:t>Architecture in the large </a:t>
            </a:r>
            <a:r>
              <a:rPr lang="en-US" dirty="0" smtClean="0"/>
              <a:t>is concerned with the architecture of complex </a:t>
            </a:r>
            <a:r>
              <a:rPr lang="en-US" u="sng" dirty="0" smtClean="0"/>
              <a:t>enterprise systems</a:t>
            </a:r>
            <a:r>
              <a:rPr lang="en-US" dirty="0" smtClean="0"/>
              <a:t> that include other systems, programs, and program components. </a:t>
            </a:r>
          </a:p>
          <a:p>
            <a:pPr lvl="1"/>
            <a:r>
              <a:rPr lang="en-US" dirty="0" smtClean="0"/>
              <a:t>These enterprise systems are distributed over different computers, which may be owned and managed by different companies.  </a:t>
            </a:r>
            <a:endParaRPr lang="en-US" dirty="0"/>
          </a:p>
        </p:txBody>
      </p:sp>
    </p:spTree>
    <p:extLst>
      <p:ext uri="{BB962C8B-B14F-4D97-AF65-F5344CB8AC3E}">
        <p14:creationId xmlns:p14="http://schemas.microsoft.com/office/powerpoint/2010/main" val="46725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representations</a:t>
            </a:r>
            <a:endParaRPr lang="en-US" dirty="0"/>
          </a:p>
        </p:txBody>
      </p:sp>
      <p:sp>
        <p:nvSpPr>
          <p:cNvPr id="3" name="Content Placeholder 2"/>
          <p:cNvSpPr>
            <a:spLocks noGrp="1"/>
          </p:cNvSpPr>
          <p:nvPr>
            <p:ph idx="1"/>
          </p:nvPr>
        </p:nvSpPr>
        <p:spPr/>
        <p:txBody>
          <a:bodyPr/>
          <a:lstStyle/>
          <a:p>
            <a:r>
              <a:rPr lang="en-US" dirty="0" smtClean="0"/>
              <a:t>Simple, informal </a:t>
            </a:r>
            <a:r>
              <a:rPr lang="en-US" u="sng" dirty="0" smtClean="0"/>
              <a:t>block diagrams </a:t>
            </a:r>
            <a:r>
              <a:rPr lang="en-US" dirty="0" smtClean="0"/>
              <a:t>showing entities and relationships are the </a:t>
            </a:r>
            <a:r>
              <a:rPr lang="en-US" u="sng" dirty="0" smtClean="0"/>
              <a:t>most frequently used method </a:t>
            </a:r>
            <a:r>
              <a:rPr lang="en-US" dirty="0" smtClean="0"/>
              <a:t>for documenting software architectures.</a:t>
            </a:r>
          </a:p>
          <a:p>
            <a:pPr lvl="1"/>
            <a:r>
              <a:rPr lang="en-US" dirty="0" smtClean="0"/>
              <a:t>criticized to be very abstract because they lack semantics, do not show the types of relationships between entities nor the visible properties of entities in the architecture.</a:t>
            </a:r>
          </a:p>
          <a:p>
            <a:pPr lvl="1"/>
            <a:r>
              <a:rPr lang="en-US" dirty="0" smtClean="0"/>
              <a:t>However</a:t>
            </a:r>
            <a:r>
              <a:rPr lang="en-US" dirty="0"/>
              <a:t>, useful for communication with stakeholders and for project planning.</a:t>
            </a:r>
          </a:p>
          <a:p>
            <a:pPr lvl="1"/>
            <a:endParaRPr lang="en-US" dirty="0" smtClean="0"/>
          </a:p>
        </p:txBody>
      </p:sp>
    </p:spTree>
    <p:extLst>
      <p:ext uri="{BB962C8B-B14F-4D97-AF65-F5344CB8AC3E}">
        <p14:creationId xmlns:p14="http://schemas.microsoft.com/office/powerpoint/2010/main" val="2814821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representations</a:t>
            </a:r>
            <a:endParaRPr lang="en-US" dirty="0"/>
          </a:p>
        </p:txBody>
      </p:sp>
      <p:sp>
        <p:nvSpPr>
          <p:cNvPr id="3" name="Content Placeholder 2"/>
          <p:cNvSpPr>
            <a:spLocks noGrp="1"/>
          </p:cNvSpPr>
          <p:nvPr>
            <p:ph idx="1"/>
          </p:nvPr>
        </p:nvSpPr>
        <p:spPr/>
        <p:txBody>
          <a:bodyPr/>
          <a:lstStyle/>
          <a:p>
            <a:r>
              <a:rPr lang="en-US" dirty="0" smtClean="0"/>
              <a:t>By hand</a:t>
            </a:r>
          </a:p>
          <a:p>
            <a:endParaRPr lang="en-US" dirty="0" smtClean="0"/>
          </a:p>
          <a:p>
            <a:endParaRPr lang="en-US" dirty="0"/>
          </a:p>
          <a:p>
            <a:r>
              <a:rPr lang="en-US" dirty="0" smtClean="0"/>
              <a:t>Using software tools</a:t>
            </a:r>
          </a:p>
        </p:txBody>
      </p:sp>
      <p:pic>
        <p:nvPicPr>
          <p:cNvPr id="4" name="Picture 3"/>
          <p:cNvPicPr>
            <a:picLocks noChangeAspect="1"/>
          </p:cNvPicPr>
          <p:nvPr/>
        </p:nvPicPr>
        <p:blipFill>
          <a:blip r:embed="rId2"/>
          <a:stretch>
            <a:fillRect/>
          </a:stretch>
        </p:blipFill>
        <p:spPr>
          <a:xfrm>
            <a:off x="4038600" y="933450"/>
            <a:ext cx="2686050" cy="2209800"/>
          </a:xfrm>
          <a:prstGeom prst="rect">
            <a:avLst/>
          </a:prstGeom>
        </p:spPr>
      </p:pic>
      <p:pic>
        <p:nvPicPr>
          <p:cNvPr id="6" name="Picture 5"/>
          <p:cNvPicPr>
            <a:picLocks noChangeAspect="1"/>
          </p:cNvPicPr>
          <p:nvPr/>
        </p:nvPicPr>
        <p:blipFill>
          <a:blip r:embed="rId3"/>
          <a:stretch>
            <a:fillRect/>
          </a:stretch>
        </p:blipFill>
        <p:spPr>
          <a:xfrm>
            <a:off x="1600200" y="3505200"/>
            <a:ext cx="5667375" cy="2983682"/>
          </a:xfrm>
          <a:prstGeom prst="rect">
            <a:avLst/>
          </a:prstGeom>
        </p:spPr>
      </p:pic>
    </p:spTree>
    <p:extLst>
      <p:ext uri="{BB962C8B-B14F-4D97-AF65-F5344CB8AC3E}">
        <p14:creationId xmlns:p14="http://schemas.microsoft.com/office/powerpoint/2010/main" val="1852600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representations</a:t>
            </a:r>
            <a:endParaRPr lang="en-US" dirty="0"/>
          </a:p>
        </p:txBody>
      </p:sp>
      <p:sp>
        <p:nvSpPr>
          <p:cNvPr id="3" name="Content Placeholder 2"/>
          <p:cNvSpPr>
            <a:spLocks noGrp="1"/>
          </p:cNvSpPr>
          <p:nvPr>
            <p:ph idx="1"/>
          </p:nvPr>
        </p:nvSpPr>
        <p:spPr/>
        <p:txBody>
          <a:bodyPr/>
          <a:lstStyle/>
          <a:p>
            <a:r>
              <a:rPr lang="en-US" dirty="0" smtClean="0"/>
              <a:t>By hand</a:t>
            </a:r>
          </a:p>
          <a:p>
            <a:endParaRPr lang="en-US" dirty="0" smtClean="0"/>
          </a:p>
        </p:txBody>
      </p:sp>
      <p:pic>
        <p:nvPicPr>
          <p:cNvPr id="2050" name="Picture 2" descr="A selection of typical &quot;boxes and lines&quot; diagrams"/>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0" y="1483519"/>
            <a:ext cx="6861175" cy="514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288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t>Architectural design decisions</a:t>
            </a:r>
          </a:p>
        </p:txBody>
      </p:sp>
      <p:sp>
        <p:nvSpPr>
          <p:cNvPr id="58371" name="Rectangle 3"/>
          <p:cNvSpPr>
            <a:spLocks noGrp="1" noChangeArrowheads="1"/>
          </p:cNvSpPr>
          <p:nvPr>
            <p:ph idx="1"/>
          </p:nvPr>
        </p:nvSpPr>
        <p:spPr/>
        <p:txBody>
          <a:bodyPr/>
          <a:lstStyle/>
          <a:p>
            <a:r>
              <a:rPr lang="en-US" dirty="0"/>
              <a:t>Architectural design is a </a:t>
            </a:r>
            <a:r>
              <a:rPr lang="en-US" u="sng" dirty="0"/>
              <a:t>creative</a:t>
            </a:r>
            <a:r>
              <a:rPr lang="en-US" dirty="0"/>
              <a:t> process so the process differs depending on the type of system being developed.</a:t>
            </a:r>
          </a:p>
          <a:p>
            <a:r>
              <a:rPr lang="en-US" dirty="0"/>
              <a:t>However, a number of </a:t>
            </a:r>
            <a:r>
              <a:rPr lang="en-US" u="sng" dirty="0"/>
              <a:t>common decisions</a:t>
            </a:r>
            <a:r>
              <a:rPr lang="en-US" dirty="0"/>
              <a:t> span all design </a:t>
            </a:r>
            <a:r>
              <a:rPr lang="en-US" dirty="0" smtClean="0"/>
              <a:t>processes and these decisions affect the non-functional characteristics of the system.</a:t>
            </a:r>
          </a:p>
          <a:p>
            <a:pPr lvl="1"/>
            <a:r>
              <a:rPr lang="en-US" sz="2000" dirty="0"/>
              <a:t>Is there a generic application architecture that can be used?</a:t>
            </a:r>
          </a:p>
          <a:p>
            <a:pPr lvl="1"/>
            <a:r>
              <a:rPr lang="en-US" sz="2000" dirty="0"/>
              <a:t>How will the system be distributed?</a:t>
            </a:r>
          </a:p>
          <a:p>
            <a:pPr lvl="1"/>
            <a:r>
              <a:rPr lang="en-US" sz="2000" dirty="0"/>
              <a:t>What </a:t>
            </a:r>
            <a:r>
              <a:rPr lang="en-US" sz="2000" u="sng" dirty="0"/>
              <a:t>architectural styles </a:t>
            </a:r>
            <a:r>
              <a:rPr lang="en-US" sz="2000" dirty="0"/>
              <a:t>are appropriate?</a:t>
            </a:r>
          </a:p>
          <a:p>
            <a:pPr lvl="1"/>
            <a:r>
              <a:rPr lang="en-US" sz="2000" dirty="0"/>
              <a:t>What approach will be used to structure the system?</a:t>
            </a:r>
          </a:p>
          <a:p>
            <a:pPr lvl="1"/>
            <a:r>
              <a:rPr lang="en-US" sz="2000" dirty="0"/>
              <a:t>How will the system be decomposed into modules?</a:t>
            </a:r>
          </a:p>
          <a:p>
            <a:pPr lvl="1"/>
            <a:r>
              <a:rPr lang="en-US" sz="2000" dirty="0"/>
              <a:t>What control strategy should be used?</a:t>
            </a:r>
          </a:p>
          <a:p>
            <a:pPr lvl="1"/>
            <a:r>
              <a:rPr lang="en-US" sz="2000" dirty="0"/>
              <a:t>How will the architectural design be evaluated?</a:t>
            </a:r>
          </a:p>
          <a:p>
            <a:pPr lvl="1"/>
            <a:r>
              <a:rPr lang="en-US" sz="2000" dirty="0"/>
              <a:t>How should the architecture be documented</a:t>
            </a:r>
            <a:r>
              <a:rPr lang="en-US" sz="2000" dirty="0" smtClean="0"/>
              <a:t>?</a:t>
            </a:r>
            <a:endParaRPr lang="en-US" dirty="0"/>
          </a:p>
        </p:txBody>
      </p:sp>
    </p:spTree>
    <p:extLst>
      <p:ext uri="{BB962C8B-B14F-4D97-AF65-F5344CB8AC3E}">
        <p14:creationId xmlns:p14="http://schemas.microsoft.com/office/powerpoint/2010/main" val="59636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book</a:t>
            </a:r>
            <a:endParaRPr lang="tr-TR" dirty="0"/>
          </a:p>
        </p:txBody>
      </p:sp>
      <p:sp>
        <p:nvSpPr>
          <p:cNvPr id="3" name="Content Placeholder 2"/>
          <p:cNvSpPr>
            <a:spLocks noGrp="1"/>
          </p:cNvSpPr>
          <p:nvPr>
            <p:ph idx="1"/>
          </p:nvPr>
        </p:nvSpPr>
        <p:spPr/>
        <p:txBody>
          <a:bodyPr/>
          <a:lstStyle/>
          <a:p>
            <a:r>
              <a:rPr lang="en-US" dirty="0" smtClean="0"/>
              <a:t>Read it online!</a:t>
            </a:r>
            <a:endParaRPr lang="tr-TR" dirty="0"/>
          </a:p>
        </p:txBody>
      </p:sp>
      <p:pic>
        <p:nvPicPr>
          <p:cNvPr id="5" name="Picture 4"/>
          <p:cNvPicPr>
            <a:picLocks noChangeAspect="1"/>
          </p:cNvPicPr>
          <p:nvPr/>
        </p:nvPicPr>
        <p:blipFill>
          <a:blip r:embed="rId2"/>
          <a:stretch>
            <a:fillRect/>
          </a:stretch>
        </p:blipFill>
        <p:spPr>
          <a:xfrm>
            <a:off x="245081" y="1754981"/>
            <a:ext cx="3869719" cy="4722019"/>
          </a:xfrm>
          <a:prstGeom prst="rect">
            <a:avLst/>
          </a:prstGeom>
        </p:spPr>
      </p:pic>
      <p:pic>
        <p:nvPicPr>
          <p:cNvPr id="6" name="Picture 5"/>
          <p:cNvPicPr>
            <a:picLocks noChangeAspect="1"/>
          </p:cNvPicPr>
          <p:nvPr/>
        </p:nvPicPr>
        <p:blipFill>
          <a:blip r:embed="rId3"/>
          <a:stretch>
            <a:fillRect/>
          </a:stretch>
        </p:blipFill>
        <p:spPr>
          <a:xfrm>
            <a:off x="4325758" y="1066800"/>
            <a:ext cx="4665842" cy="4996656"/>
          </a:xfrm>
          <a:prstGeom prst="rect">
            <a:avLst/>
          </a:prstGeom>
        </p:spPr>
      </p:pic>
    </p:spTree>
    <p:extLst>
      <p:ext uri="{BB962C8B-B14F-4D97-AF65-F5344CB8AC3E}">
        <p14:creationId xmlns:p14="http://schemas.microsoft.com/office/powerpoint/2010/main" val="3887135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Architecture and system characteristics</a:t>
            </a:r>
          </a:p>
        </p:txBody>
      </p:sp>
      <p:sp>
        <p:nvSpPr>
          <p:cNvPr id="50179" name="Rectangle 3"/>
          <p:cNvSpPr>
            <a:spLocks noGrp="1" noChangeArrowheads="1"/>
          </p:cNvSpPr>
          <p:nvPr>
            <p:ph idx="1"/>
          </p:nvPr>
        </p:nvSpPr>
        <p:spPr/>
        <p:txBody>
          <a:bodyPr/>
          <a:lstStyle/>
          <a:p>
            <a:pPr>
              <a:lnSpc>
                <a:spcPct val="90000"/>
              </a:lnSpc>
            </a:pPr>
            <a:r>
              <a:rPr lang="en-US" sz="2400" dirty="0"/>
              <a:t>Performance</a:t>
            </a:r>
          </a:p>
          <a:p>
            <a:pPr lvl="1">
              <a:lnSpc>
                <a:spcPct val="90000"/>
              </a:lnSpc>
            </a:pPr>
            <a:r>
              <a:rPr lang="en-US" sz="2000" dirty="0" smtClean="0"/>
              <a:t>Localize </a:t>
            </a:r>
            <a:r>
              <a:rPr lang="en-US" sz="2000" dirty="0"/>
              <a:t>critical operations and </a:t>
            </a:r>
            <a:r>
              <a:rPr lang="en-US" sz="2000" dirty="0" smtClean="0"/>
              <a:t>minimize </a:t>
            </a:r>
            <a:r>
              <a:rPr lang="en-US" sz="2000" dirty="0"/>
              <a:t>communications</a:t>
            </a:r>
            <a:r>
              <a:rPr lang="en-US" sz="2000" dirty="0" smtClean="0"/>
              <a:t>..</a:t>
            </a:r>
            <a:endParaRPr lang="en-US" sz="2000" dirty="0"/>
          </a:p>
          <a:p>
            <a:pPr>
              <a:lnSpc>
                <a:spcPct val="90000"/>
              </a:lnSpc>
            </a:pPr>
            <a:r>
              <a:rPr lang="en-US" sz="2400" dirty="0"/>
              <a:t>Security</a:t>
            </a:r>
          </a:p>
          <a:p>
            <a:pPr lvl="1">
              <a:lnSpc>
                <a:spcPct val="90000"/>
              </a:lnSpc>
            </a:pPr>
            <a:r>
              <a:rPr lang="en-US" sz="2000" dirty="0"/>
              <a:t>Use a layered architecture with critical assets in the inner layers.</a:t>
            </a:r>
          </a:p>
          <a:p>
            <a:pPr>
              <a:lnSpc>
                <a:spcPct val="90000"/>
              </a:lnSpc>
            </a:pPr>
            <a:endParaRPr lang="en-US" sz="2400" dirty="0" smtClean="0"/>
          </a:p>
          <a:p>
            <a:pPr>
              <a:lnSpc>
                <a:spcPct val="90000"/>
              </a:lnSpc>
            </a:pPr>
            <a:endParaRPr lang="en-US" sz="2400" dirty="0"/>
          </a:p>
          <a:p>
            <a:pPr>
              <a:lnSpc>
                <a:spcPct val="90000"/>
              </a:lnSpc>
            </a:pPr>
            <a:r>
              <a:rPr lang="en-US" sz="2400" dirty="0" smtClean="0"/>
              <a:t>Safety</a:t>
            </a:r>
            <a:endParaRPr lang="en-US" sz="2400" dirty="0"/>
          </a:p>
          <a:p>
            <a:pPr lvl="1">
              <a:lnSpc>
                <a:spcPct val="90000"/>
              </a:lnSpc>
            </a:pPr>
            <a:r>
              <a:rPr lang="en-US" sz="2000" dirty="0" smtClean="0"/>
              <a:t>Localize </a:t>
            </a:r>
            <a:r>
              <a:rPr lang="en-US" sz="2000" dirty="0"/>
              <a:t>safety-critical features in a small number of sub-systems</a:t>
            </a:r>
            <a:r>
              <a:rPr lang="en-US" sz="2000" dirty="0" smtClean="0"/>
              <a:t>.</a:t>
            </a:r>
            <a:endParaRPr lang="en-US" sz="2000" dirty="0"/>
          </a:p>
        </p:txBody>
      </p:sp>
      <p:pic>
        <p:nvPicPr>
          <p:cNvPr id="4" name="Picture 4" descr="http://www.webreference.com/programming/php_mysql2/fig13-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4876800" cy="142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77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r>
              <a:rPr lang="en-US" dirty="0"/>
              <a:t> in automotive </a:t>
            </a:r>
            <a:r>
              <a:rPr lang="en-US" dirty="0" smtClean="0"/>
              <a:t>and aviation</a:t>
            </a:r>
            <a:endParaRPr lang="tr-TR" dirty="0"/>
          </a:p>
        </p:txBody>
      </p:sp>
      <p:pic>
        <p:nvPicPr>
          <p:cNvPr id="6146" name="Picture 2" descr="http://image.slidesharecdn.com/tanakatakashi-digitaloobeya-121203102708-phpapp02/95/the-digital-oobeya-at-the-european-lean-it-summit-10-638.jpg?cb=13548509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3" y="1219200"/>
            <a:ext cx="9030867" cy="508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903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Automotive software</a:t>
            </a:r>
            <a:endParaRPr lang="tr-TR" dirty="0"/>
          </a:p>
        </p:txBody>
      </p:sp>
      <p:pic>
        <p:nvPicPr>
          <p:cNvPr id="4" name="Picture 3"/>
          <p:cNvPicPr>
            <a:picLocks noChangeAspect="1"/>
          </p:cNvPicPr>
          <p:nvPr/>
        </p:nvPicPr>
        <p:blipFill>
          <a:blip r:embed="rId2"/>
          <a:stretch>
            <a:fillRect/>
          </a:stretch>
        </p:blipFill>
        <p:spPr>
          <a:xfrm>
            <a:off x="1066800" y="990600"/>
            <a:ext cx="6477000" cy="5702323"/>
          </a:xfrm>
          <a:prstGeom prst="rect">
            <a:avLst/>
          </a:prstGeom>
        </p:spPr>
      </p:pic>
    </p:spTree>
    <p:extLst>
      <p:ext uri="{BB962C8B-B14F-4D97-AF65-F5344CB8AC3E}">
        <p14:creationId xmlns:p14="http://schemas.microsoft.com/office/powerpoint/2010/main" val="288299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Architecture and system characteristics</a:t>
            </a:r>
          </a:p>
        </p:txBody>
      </p:sp>
      <p:sp>
        <p:nvSpPr>
          <p:cNvPr id="50179" name="Rectangle 3"/>
          <p:cNvSpPr>
            <a:spLocks noGrp="1" noChangeArrowheads="1"/>
          </p:cNvSpPr>
          <p:nvPr>
            <p:ph idx="1"/>
          </p:nvPr>
        </p:nvSpPr>
        <p:spPr/>
        <p:txBody>
          <a:bodyPr/>
          <a:lstStyle/>
          <a:p>
            <a:pPr>
              <a:lnSpc>
                <a:spcPct val="90000"/>
              </a:lnSpc>
            </a:pPr>
            <a:r>
              <a:rPr lang="en-US" sz="2400" dirty="0" smtClean="0"/>
              <a:t>Availability</a:t>
            </a:r>
            <a:endParaRPr lang="en-US" sz="2400" dirty="0"/>
          </a:p>
          <a:p>
            <a:pPr lvl="1">
              <a:lnSpc>
                <a:spcPct val="90000"/>
              </a:lnSpc>
            </a:pPr>
            <a:r>
              <a:rPr lang="en-US" sz="2000" dirty="0"/>
              <a:t>Include redundant components and mechanisms for fault tolerance.</a:t>
            </a:r>
          </a:p>
          <a:p>
            <a:pPr>
              <a:lnSpc>
                <a:spcPct val="90000"/>
              </a:lnSpc>
            </a:pPr>
            <a:r>
              <a:rPr lang="en-US" sz="2400" dirty="0"/>
              <a:t>Maintainability</a:t>
            </a:r>
          </a:p>
          <a:p>
            <a:pPr lvl="1">
              <a:lnSpc>
                <a:spcPct val="90000"/>
              </a:lnSpc>
            </a:pPr>
            <a:r>
              <a:rPr lang="en-US" sz="2000" dirty="0"/>
              <a:t>Use fine-grain, replaceable components.</a:t>
            </a:r>
          </a:p>
        </p:txBody>
      </p:sp>
      <p:pic>
        <p:nvPicPr>
          <p:cNvPr id="4098" name="Picture 2" descr="https://johnrchildress.files.wordpress.com/2015/01/legos_render.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9200" y="2971800"/>
            <a:ext cx="6175375" cy="347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886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66713"/>
            <a:ext cx="7924800" cy="623887"/>
          </a:xfrm>
        </p:spPr>
        <p:txBody>
          <a:bodyPr/>
          <a:lstStyle/>
          <a:p>
            <a:r>
              <a:rPr lang="en-CA" sz="3200" dirty="0" smtClean="0"/>
              <a:t>An important topic in </a:t>
            </a:r>
            <a:r>
              <a:rPr lang="en-US" sz="3200" dirty="0" smtClean="0"/>
              <a:t>Architecture: </a:t>
            </a:r>
            <a:r>
              <a:rPr lang="en-CA" sz="3200" dirty="0" smtClean="0"/>
              <a:t>Cohesion </a:t>
            </a:r>
            <a:r>
              <a:rPr lang="en-CA" sz="3200" dirty="0"/>
              <a:t>and Coupling </a:t>
            </a:r>
          </a:p>
        </p:txBody>
      </p:sp>
      <p:sp>
        <p:nvSpPr>
          <p:cNvPr id="3" name="Content Placeholder 2"/>
          <p:cNvSpPr>
            <a:spLocks noGrp="1"/>
          </p:cNvSpPr>
          <p:nvPr>
            <p:ph idx="1"/>
          </p:nvPr>
        </p:nvSpPr>
        <p:spPr/>
        <p:txBody>
          <a:bodyPr/>
          <a:lstStyle/>
          <a:p>
            <a:r>
              <a:rPr lang="en-CA" dirty="0"/>
              <a:t>Cohesion is the degree to which the elements in a design unit (package, class etc.) are logically related, or "belong together</a:t>
            </a:r>
            <a:r>
              <a:rPr lang="en-CA" dirty="0" smtClean="0"/>
              <a:t>".</a:t>
            </a:r>
          </a:p>
          <a:p>
            <a:r>
              <a:rPr lang="en-CA" dirty="0"/>
              <a:t>Coupling is the degree to which the elements in a design are connected.</a:t>
            </a:r>
          </a:p>
        </p:txBody>
      </p:sp>
      <p:pic>
        <p:nvPicPr>
          <p:cNvPr id="1026" name="Picture 2" descr="http://www.codeproject.com/KB/architecture/845616/cohesionncoupling2.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67000" y="3093800"/>
            <a:ext cx="5095875" cy="353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14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Cohesion and </a:t>
            </a:r>
            <a:r>
              <a:rPr lang="en-CA" sz="3200" dirty="0" smtClean="0"/>
              <a:t>Coupling: examples from code </a:t>
            </a:r>
            <a:endParaRPr lang="en-CA" sz="3200" dirty="0"/>
          </a:p>
        </p:txBody>
      </p:sp>
      <p:sp>
        <p:nvSpPr>
          <p:cNvPr id="3" name="Content Placeholder 2"/>
          <p:cNvSpPr>
            <a:spLocks noGrp="1"/>
          </p:cNvSpPr>
          <p:nvPr>
            <p:ph idx="1"/>
          </p:nvPr>
        </p:nvSpPr>
        <p:spPr>
          <a:xfrm>
            <a:off x="5029200" y="6629400"/>
            <a:ext cx="4038600" cy="228600"/>
          </a:xfrm>
        </p:spPr>
        <p:txBody>
          <a:bodyPr/>
          <a:lstStyle/>
          <a:p>
            <a:pPr marL="0" indent="0">
              <a:buNone/>
            </a:pPr>
            <a:r>
              <a:rPr lang="en-CA" sz="1100" dirty="0">
                <a:solidFill>
                  <a:schemeClr val="accent2">
                    <a:lumMod val="50000"/>
                  </a:schemeClr>
                </a:solidFill>
              </a:rPr>
              <a:t>https://thebojan.ninja/2015/04/08/high-cohesion-loose-coupling/</a:t>
            </a:r>
          </a:p>
        </p:txBody>
      </p:sp>
      <p:pic>
        <p:nvPicPr>
          <p:cNvPr id="3074" name="Picture 2" descr="Low Cohesion (worst)"/>
          <p:cNvPicPr>
            <a:picLocks noChangeAspect="1" noChangeArrowheads="1"/>
          </p:cNvPicPr>
          <p:nvPr/>
        </p:nvPicPr>
        <p:blipFill rotWithShape="1">
          <a:blip r:embed="rId2">
            <a:extLst>
              <a:ext uri="{28A0092B-C50C-407E-A947-70E740481C1C}">
                <a14:useLocalDpi xmlns:a14="http://schemas.microsoft.com/office/drawing/2010/main" val="0"/>
              </a:ext>
            </a:extLst>
          </a:blip>
          <a:srcRect l="9609" t="5405" r="13513"/>
          <a:stretch/>
        </p:blipFill>
        <p:spPr bwMode="auto">
          <a:xfrm>
            <a:off x="609600" y="937111"/>
            <a:ext cx="3075056" cy="50450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2: High cohesion (best)"/>
          <p:cNvPicPr>
            <a:picLocks noChangeAspect="1" noChangeArrowheads="1"/>
          </p:cNvPicPr>
          <p:nvPr/>
        </p:nvPicPr>
        <p:blipFill rotWithShape="1">
          <a:blip r:embed="rId3">
            <a:extLst>
              <a:ext uri="{28A0092B-C50C-407E-A947-70E740481C1C}">
                <a14:useLocalDpi xmlns:a14="http://schemas.microsoft.com/office/drawing/2010/main" val="0"/>
              </a:ext>
            </a:extLst>
          </a:blip>
          <a:srcRect l="9232" t="3232" r="17452" b="12727"/>
          <a:stretch/>
        </p:blipFill>
        <p:spPr bwMode="auto">
          <a:xfrm>
            <a:off x="4886153" y="946637"/>
            <a:ext cx="3267247" cy="49969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 y="5950803"/>
            <a:ext cx="3962400" cy="646331"/>
          </a:xfrm>
          <a:prstGeom prst="rect">
            <a:avLst/>
          </a:prstGeom>
        </p:spPr>
        <p:txBody>
          <a:bodyPr wrap="square">
            <a:spAutoFit/>
          </a:bodyPr>
          <a:lstStyle/>
          <a:p>
            <a:r>
              <a:rPr lang="en-CA" sz="1200" u="sng" dirty="0">
                <a:solidFill>
                  <a:srgbClr val="333333"/>
                </a:solidFill>
                <a:latin typeface="Open Sans"/>
              </a:rPr>
              <a:t>Coincidental cohesion </a:t>
            </a:r>
            <a:r>
              <a:rPr lang="en-CA" sz="1200" dirty="0">
                <a:solidFill>
                  <a:srgbClr val="333333"/>
                </a:solidFill>
                <a:latin typeface="Open Sans"/>
              </a:rPr>
              <a:t>is when parts of a module are grouped arbitrarily; the only relationship between the parts is that they have been grouped together. </a:t>
            </a:r>
            <a:endParaRPr lang="en-CA" sz="1200" dirty="0"/>
          </a:p>
        </p:txBody>
      </p:sp>
      <p:sp>
        <p:nvSpPr>
          <p:cNvPr id="5" name="Rectangle 4"/>
          <p:cNvSpPr/>
          <p:nvPr/>
        </p:nvSpPr>
        <p:spPr>
          <a:xfrm>
            <a:off x="4583160" y="5950803"/>
            <a:ext cx="3722640" cy="646331"/>
          </a:xfrm>
          <a:prstGeom prst="rect">
            <a:avLst/>
          </a:prstGeom>
        </p:spPr>
        <p:txBody>
          <a:bodyPr wrap="square">
            <a:spAutoFit/>
          </a:bodyPr>
          <a:lstStyle/>
          <a:p>
            <a:r>
              <a:rPr lang="en-CA" sz="1200" u="sng" dirty="0">
                <a:solidFill>
                  <a:srgbClr val="333333"/>
                </a:solidFill>
                <a:latin typeface="Open Sans"/>
              </a:rPr>
              <a:t>Functional cohesion </a:t>
            </a:r>
            <a:r>
              <a:rPr lang="en-CA" sz="1200" dirty="0">
                <a:solidFill>
                  <a:srgbClr val="333333"/>
                </a:solidFill>
                <a:latin typeface="Open Sans"/>
              </a:rPr>
              <a:t>is when parts of a module are grouped because they all contribute to a single well-defined task of the module </a:t>
            </a:r>
            <a:endParaRPr lang="en-CA" sz="1200" dirty="0"/>
          </a:p>
        </p:txBody>
      </p:sp>
    </p:spTree>
    <p:extLst>
      <p:ext uri="{BB962C8B-B14F-4D97-AF65-F5344CB8AC3E}">
        <p14:creationId xmlns:p14="http://schemas.microsoft.com/office/powerpoint/2010/main" val="1462347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Cohesion and </a:t>
            </a:r>
            <a:r>
              <a:rPr lang="en-CA" sz="3200" dirty="0" smtClean="0"/>
              <a:t>Coupling: examples from code </a:t>
            </a:r>
            <a:endParaRPr lang="en-CA" sz="3200" dirty="0"/>
          </a:p>
        </p:txBody>
      </p:sp>
      <p:sp>
        <p:nvSpPr>
          <p:cNvPr id="3" name="Content Placeholder 2"/>
          <p:cNvSpPr>
            <a:spLocks noGrp="1"/>
          </p:cNvSpPr>
          <p:nvPr>
            <p:ph idx="1"/>
          </p:nvPr>
        </p:nvSpPr>
        <p:spPr>
          <a:xfrm>
            <a:off x="5029200" y="6629400"/>
            <a:ext cx="4038600" cy="228600"/>
          </a:xfrm>
        </p:spPr>
        <p:txBody>
          <a:bodyPr/>
          <a:lstStyle/>
          <a:p>
            <a:pPr marL="0" indent="0">
              <a:buNone/>
            </a:pPr>
            <a:r>
              <a:rPr lang="en-CA" sz="1100" dirty="0">
                <a:solidFill>
                  <a:schemeClr val="accent2">
                    <a:lumMod val="50000"/>
                  </a:schemeClr>
                </a:solidFill>
              </a:rPr>
              <a:t>https://thebojan.ninja/2015/04/08/high-cohesion-loose-coupling/</a:t>
            </a:r>
          </a:p>
        </p:txBody>
      </p:sp>
      <p:pic>
        <p:nvPicPr>
          <p:cNvPr id="4098" name="Picture 2" descr="Tight Coupling"/>
          <p:cNvPicPr>
            <a:picLocks noChangeAspect="1" noChangeArrowheads="1"/>
          </p:cNvPicPr>
          <p:nvPr/>
        </p:nvPicPr>
        <p:blipFill rotWithShape="1">
          <a:blip r:embed="rId2">
            <a:extLst>
              <a:ext uri="{28A0092B-C50C-407E-A947-70E740481C1C}">
                <a14:useLocalDpi xmlns:a14="http://schemas.microsoft.com/office/drawing/2010/main" val="0"/>
              </a:ext>
            </a:extLst>
          </a:blip>
          <a:srcRect l="3064" t="8208" r="3878" b="11792"/>
          <a:stretch/>
        </p:blipFill>
        <p:spPr bwMode="auto">
          <a:xfrm>
            <a:off x="152400" y="838200"/>
            <a:ext cx="7322818" cy="4724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thumbs down"/>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5" r="25035"/>
          <a:stretch/>
        </p:blipFill>
        <p:spPr bwMode="auto">
          <a:xfrm>
            <a:off x="7069666" y="4737588"/>
            <a:ext cx="1921933" cy="166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58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Cohesion and </a:t>
            </a:r>
            <a:r>
              <a:rPr lang="en-CA" sz="3200" dirty="0" smtClean="0"/>
              <a:t>Coupling: examples from code </a:t>
            </a:r>
            <a:endParaRPr lang="en-CA" sz="3200" dirty="0"/>
          </a:p>
        </p:txBody>
      </p:sp>
      <p:sp>
        <p:nvSpPr>
          <p:cNvPr id="3" name="Content Placeholder 2"/>
          <p:cNvSpPr>
            <a:spLocks noGrp="1"/>
          </p:cNvSpPr>
          <p:nvPr>
            <p:ph idx="1"/>
          </p:nvPr>
        </p:nvSpPr>
        <p:spPr>
          <a:xfrm>
            <a:off x="5029200" y="6629400"/>
            <a:ext cx="4038600" cy="228600"/>
          </a:xfrm>
        </p:spPr>
        <p:txBody>
          <a:bodyPr/>
          <a:lstStyle/>
          <a:p>
            <a:pPr marL="0" indent="0">
              <a:buNone/>
            </a:pPr>
            <a:r>
              <a:rPr lang="en-CA" sz="1100" dirty="0">
                <a:solidFill>
                  <a:schemeClr val="accent2">
                    <a:lumMod val="50000"/>
                  </a:schemeClr>
                </a:solidFill>
              </a:rPr>
              <a:t>https://thebojan.ninja/2015/04/08/high-cohesion-loose-coupling/</a:t>
            </a:r>
          </a:p>
        </p:txBody>
      </p:sp>
      <p:pic>
        <p:nvPicPr>
          <p:cNvPr id="4100" name="Picture 4" descr="Loose Coupling"/>
          <p:cNvPicPr>
            <a:picLocks noChangeAspect="1" noChangeArrowheads="1"/>
          </p:cNvPicPr>
          <p:nvPr/>
        </p:nvPicPr>
        <p:blipFill rotWithShape="1">
          <a:blip r:embed="rId2">
            <a:extLst>
              <a:ext uri="{28A0092B-C50C-407E-A947-70E740481C1C}">
                <a14:useLocalDpi xmlns:a14="http://schemas.microsoft.com/office/drawing/2010/main" val="0"/>
              </a:ext>
            </a:extLst>
          </a:blip>
          <a:srcRect l="3620" t="4819" r="4073" b="10844"/>
          <a:stretch/>
        </p:blipFill>
        <p:spPr bwMode="auto">
          <a:xfrm>
            <a:off x="76200" y="990600"/>
            <a:ext cx="8001000" cy="54908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freeiconspng.com/uploads/hand-ok-icon-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1910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067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and Coupling </a:t>
            </a:r>
          </a:p>
        </p:txBody>
      </p:sp>
      <p:sp>
        <p:nvSpPr>
          <p:cNvPr id="3" name="Content Placeholder 2"/>
          <p:cNvSpPr>
            <a:spLocks noGrp="1"/>
          </p:cNvSpPr>
          <p:nvPr>
            <p:ph idx="1"/>
          </p:nvPr>
        </p:nvSpPr>
        <p:spPr/>
        <p:txBody>
          <a:bodyPr/>
          <a:lstStyle/>
          <a:p>
            <a:r>
              <a:rPr lang="en-CA" sz="2200" dirty="0"/>
              <a:t>A good architecture: </a:t>
            </a:r>
            <a:endParaRPr lang="en-CA" sz="2200" dirty="0" smtClean="0"/>
          </a:p>
          <a:p>
            <a:pPr lvl="1"/>
            <a:r>
              <a:rPr lang="en-CA" sz="2200" u="sng" dirty="0"/>
              <a:t>Maximizes</a:t>
            </a:r>
            <a:r>
              <a:rPr lang="en-CA" sz="2200" dirty="0"/>
              <a:t> the </a:t>
            </a:r>
            <a:r>
              <a:rPr lang="en-CA" sz="2200" b="1" dirty="0"/>
              <a:t>cohesion</a:t>
            </a:r>
            <a:r>
              <a:rPr lang="en-CA" sz="2200" dirty="0"/>
              <a:t> of each module </a:t>
            </a:r>
          </a:p>
          <a:p>
            <a:pPr lvl="2"/>
            <a:r>
              <a:rPr lang="en-CA" dirty="0"/>
              <a:t>Goal: the contents of each module are strongly inter-related </a:t>
            </a:r>
            <a:endParaRPr lang="en-CA" dirty="0" smtClean="0"/>
          </a:p>
          <a:p>
            <a:pPr lvl="2"/>
            <a:r>
              <a:rPr lang="en-CA" dirty="0" smtClean="0"/>
              <a:t>High </a:t>
            </a:r>
            <a:r>
              <a:rPr lang="en-CA" dirty="0"/>
              <a:t>cohesion means the subcomponents really do belong together</a:t>
            </a:r>
          </a:p>
          <a:p>
            <a:pPr lvl="1"/>
            <a:r>
              <a:rPr lang="en-CA" sz="2200" u="sng" dirty="0" smtClean="0"/>
              <a:t>Minimizes </a:t>
            </a:r>
            <a:r>
              <a:rPr lang="en-CA" sz="2200" b="1" dirty="0"/>
              <a:t>coupling</a:t>
            </a:r>
            <a:r>
              <a:rPr lang="en-CA" sz="2200" dirty="0"/>
              <a:t> between modules: </a:t>
            </a:r>
            <a:endParaRPr lang="en-CA" sz="2200" dirty="0" smtClean="0"/>
          </a:p>
          <a:p>
            <a:pPr lvl="2"/>
            <a:r>
              <a:rPr lang="en-CA" dirty="0" smtClean="0"/>
              <a:t>Goal</a:t>
            </a:r>
            <a:r>
              <a:rPr lang="en-CA" dirty="0"/>
              <a:t>: modules </a:t>
            </a:r>
            <a:r>
              <a:rPr lang="en-CA" dirty="0" err="1"/>
              <a:t>donʼt</a:t>
            </a:r>
            <a:r>
              <a:rPr lang="en-CA" dirty="0"/>
              <a:t> need to know much about one another to interact </a:t>
            </a:r>
            <a:endParaRPr lang="en-CA" dirty="0" smtClean="0"/>
          </a:p>
          <a:p>
            <a:pPr lvl="2"/>
            <a:r>
              <a:rPr lang="en-CA" dirty="0" smtClean="0"/>
              <a:t>Low </a:t>
            </a:r>
            <a:r>
              <a:rPr lang="en-CA" dirty="0"/>
              <a:t>coupling makes future change easier </a:t>
            </a:r>
            <a:endParaRPr lang="en-CA" dirty="0" smtClean="0"/>
          </a:p>
        </p:txBody>
      </p:sp>
      <p:pic>
        <p:nvPicPr>
          <p:cNvPr id="4" name="Picture 3"/>
          <p:cNvPicPr>
            <a:picLocks noChangeAspect="1"/>
          </p:cNvPicPr>
          <p:nvPr/>
        </p:nvPicPr>
        <p:blipFill>
          <a:blip r:embed="rId2"/>
          <a:stretch>
            <a:fillRect/>
          </a:stretch>
        </p:blipFill>
        <p:spPr>
          <a:xfrm>
            <a:off x="458785" y="4953000"/>
            <a:ext cx="3960815" cy="1859158"/>
          </a:xfrm>
          <a:prstGeom prst="rect">
            <a:avLst/>
          </a:prstGeom>
        </p:spPr>
      </p:pic>
      <p:pic>
        <p:nvPicPr>
          <p:cNvPr id="5" name="Picture 4"/>
          <p:cNvPicPr>
            <a:picLocks noChangeAspect="1"/>
          </p:cNvPicPr>
          <p:nvPr/>
        </p:nvPicPr>
        <p:blipFill>
          <a:blip r:embed="rId3"/>
          <a:stretch>
            <a:fillRect/>
          </a:stretch>
        </p:blipFill>
        <p:spPr>
          <a:xfrm>
            <a:off x="4953000" y="5062484"/>
            <a:ext cx="3886200" cy="1566916"/>
          </a:xfrm>
          <a:prstGeom prst="rect">
            <a:avLst/>
          </a:prstGeom>
        </p:spPr>
      </p:pic>
    </p:spTree>
    <p:extLst>
      <p:ext uri="{BB962C8B-B14F-4D97-AF65-F5344CB8AC3E}">
        <p14:creationId xmlns:p14="http://schemas.microsoft.com/office/powerpoint/2010/main" val="220631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Coupling </a:t>
            </a:r>
          </a:p>
        </p:txBody>
      </p:sp>
      <p:sp>
        <p:nvSpPr>
          <p:cNvPr id="4" name="Content Placeholder 3"/>
          <p:cNvSpPr>
            <a:spLocks noGrp="1"/>
          </p:cNvSpPr>
          <p:nvPr>
            <p:ph idx="1"/>
          </p:nvPr>
        </p:nvSpPr>
        <p:spPr/>
        <p:txBody>
          <a:bodyPr/>
          <a:lstStyle/>
          <a:p>
            <a:pPr marL="0" indent="0">
              <a:buNone/>
            </a:pPr>
            <a:r>
              <a:rPr lang="en-CA" sz="3200" dirty="0" err="1"/>
              <a:t>Conwayʼs</a:t>
            </a:r>
            <a:r>
              <a:rPr lang="en-CA" sz="3200" dirty="0"/>
              <a:t> </a:t>
            </a:r>
            <a:r>
              <a:rPr lang="en-CA" sz="3200" dirty="0" smtClean="0"/>
              <a:t>Law:</a:t>
            </a:r>
          </a:p>
          <a:p>
            <a:r>
              <a:rPr lang="en-CA" sz="3200" dirty="0" smtClean="0"/>
              <a:t>“</a:t>
            </a:r>
            <a:r>
              <a:rPr lang="en-CA" sz="3200" i="1" dirty="0" smtClean="0"/>
              <a:t>The structure of a software system reflects the structure of the organisation that built it</a:t>
            </a:r>
            <a:r>
              <a:rPr lang="en-CA" sz="3200" dirty="0" smtClean="0"/>
              <a:t>”</a:t>
            </a:r>
          </a:p>
          <a:p>
            <a:endParaRPr lang="en-US" sz="3200" dirty="0"/>
          </a:p>
          <a:p>
            <a:r>
              <a:rPr lang="tr-TR" sz="3200" dirty="0" smtClean="0">
                <a:solidFill>
                  <a:srgbClr val="0070C0"/>
                </a:solidFill>
              </a:rPr>
              <a:t>"Bir yazılım sisteminin yapısı onun inşa eden firmanın yapısını yansıtmaktadır"</a:t>
            </a:r>
            <a:endParaRPr lang="tr-TR" sz="3200" dirty="0">
              <a:solidFill>
                <a:srgbClr val="0070C0"/>
              </a:solidFill>
            </a:endParaRPr>
          </a:p>
        </p:txBody>
      </p:sp>
    </p:spTree>
    <p:extLst>
      <p:ext uri="{BB962C8B-B14F-4D97-AF65-F5344CB8AC3E}">
        <p14:creationId xmlns:p14="http://schemas.microsoft.com/office/powerpoint/2010/main" val="1905343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smtClean="0"/>
              <a:t>Review of OO and class diagrams (basics </a:t>
            </a:r>
            <a:r>
              <a:rPr lang="en-US" dirty="0"/>
              <a:t>of SW </a:t>
            </a:r>
            <a:r>
              <a:rPr lang="en-US" dirty="0" smtClean="0"/>
              <a:t>architecture)</a:t>
            </a:r>
          </a:p>
          <a:p>
            <a:r>
              <a:rPr lang="en-US" dirty="0" smtClean="0"/>
              <a:t>On overview of Architectural 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152400" y="1066800"/>
            <a:ext cx="883920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40179015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Coupling </a:t>
            </a:r>
          </a:p>
        </p:txBody>
      </p:sp>
      <p:sp>
        <p:nvSpPr>
          <p:cNvPr id="4" name="Content Placeholder 3"/>
          <p:cNvSpPr>
            <a:spLocks noGrp="1"/>
          </p:cNvSpPr>
          <p:nvPr>
            <p:ph idx="1"/>
          </p:nvPr>
        </p:nvSpPr>
        <p:spPr/>
        <p:txBody>
          <a:bodyPr/>
          <a:lstStyle/>
          <a:p>
            <a:r>
              <a:rPr lang="en-CA" sz="3200" dirty="0" smtClean="0"/>
              <a:t>Correspondence of socio-technical relationship and dependencies </a:t>
            </a:r>
          </a:p>
        </p:txBody>
      </p:sp>
      <p:pic>
        <p:nvPicPr>
          <p:cNvPr id="3" name="Picture 2"/>
          <p:cNvPicPr>
            <a:picLocks noChangeAspect="1"/>
          </p:cNvPicPr>
          <p:nvPr/>
        </p:nvPicPr>
        <p:blipFill>
          <a:blip r:embed="rId2"/>
          <a:stretch>
            <a:fillRect/>
          </a:stretch>
        </p:blipFill>
        <p:spPr>
          <a:xfrm>
            <a:off x="1074981" y="2209800"/>
            <a:ext cx="6773619" cy="4419600"/>
          </a:xfrm>
          <a:prstGeom prst="rect">
            <a:avLst/>
          </a:prstGeom>
        </p:spPr>
      </p:pic>
    </p:spTree>
    <p:extLst>
      <p:ext uri="{BB962C8B-B14F-4D97-AF65-F5344CB8AC3E}">
        <p14:creationId xmlns:p14="http://schemas.microsoft.com/office/powerpoint/2010/main" val="1416302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Coupling </a:t>
            </a:r>
          </a:p>
        </p:txBody>
      </p:sp>
      <p:sp>
        <p:nvSpPr>
          <p:cNvPr id="4" name="Content Placeholder 3"/>
          <p:cNvSpPr>
            <a:spLocks noGrp="1"/>
          </p:cNvSpPr>
          <p:nvPr>
            <p:ph idx="1"/>
          </p:nvPr>
        </p:nvSpPr>
        <p:spPr/>
        <p:txBody>
          <a:bodyPr/>
          <a:lstStyle/>
          <a:p>
            <a:r>
              <a:rPr lang="en-US" dirty="0" smtClean="0"/>
              <a:t>Goal is to: </a:t>
            </a:r>
            <a:r>
              <a:rPr lang="en-US" u="sng" dirty="0" smtClean="0"/>
              <a:t>Maximize</a:t>
            </a:r>
            <a:r>
              <a:rPr lang="en-US" dirty="0" smtClean="0"/>
              <a:t> </a:t>
            </a:r>
            <a:r>
              <a:rPr lang="en-CA" dirty="0" smtClean="0"/>
              <a:t>Cohesion and </a:t>
            </a:r>
            <a:r>
              <a:rPr lang="en-CA" u="sng" dirty="0" smtClean="0"/>
              <a:t>Minimize </a:t>
            </a:r>
            <a:r>
              <a:rPr lang="en-CA" dirty="0"/>
              <a:t>coupling </a:t>
            </a:r>
          </a:p>
        </p:txBody>
      </p:sp>
      <p:pic>
        <p:nvPicPr>
          <p:cNvPr id="2050" name="Picture 2" descr="Image result for cohesion coupling java cod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89666" y="1676400"/>
            <a:ext cx="5544534"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bwMode="auto">
          <a:xfrm>
            <a:off x="4648200" y="4267200"/>
            <a:ext cx="1765775" cy="1200727"/>
          </a:xfrm>
          <a:prstGeom prst="roundRect">
            <a:avLst/>
          </a:prstGeom>
          <a:noFill/>
          <a:ln w="57150" cap="flat" cmpd="sng" algn="ctr">
            <a:solidFill>
              <a:srgbClr val="00B050"/>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1155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a:t>
            </a:r>
            <a:r>
              <a:rPr lang="en-CA" dirty="0" smtClean="0"/>
              <a:t>Coupling</a:t>
            </a:r>
            <a:r>
              <a:rPr lang="en-US" dirty="0"/>
              <a:t>:</a:t>
            </a:r>
            <a:r>
              <a:rPr lang="tr-TR" dirty="0" smtClean="0"/>
              <a:t> To</a:t>
            </a:r>
            <a:r>
              <a:rPr lang="en-US" dirty="0" err="1" smtClean="0"/>
              <a:t>ol</a:t>
            </a:r>
            <a:r>
              <a:rPr lang="tr-TR" dirty="0" smtClean="0"/>
              <a:t>s</a:t>
            </a:r>
            <a:endParaRPr lang="en-CA" dirty="0"/>
          </a:p>
        </p:txBody>
      </p:sp>
      <p:sp>
        <p:nvSpPr>
          <p:cNvPr id="4" name="Content Placeholder 3"/>
          <p:cNvSpPr>
            <a:spLocks noGrp="1"/>
          </p:cNvSpPr>
          <p:nvPr>
            <p:ph idx="1"/>
          </p:nvPr>
        </p:nvSpPr>
        <p:spPr/>
        <p:txBody>
          <a:bodyPr/>
          <a:lstStyle/>
          <a:p>
            <a:pPr marL="0" indent="0">
              <a:buNone/>
            </a:pPr>
            <a:r>
              <a:rPr lang="en-US" dirty="0" smtClean="0"/>
              <a:t>There are many tools to </a:t>
            </a:r>
            <a:r>
              <a:rPr lang="en-US" dirty="0"/>
              <a:t>do “dependency analysis</a:t>
            </a:r>
            <a:r>
              <a:rPr lang="en-US" dirty="0" smtClean="0"/>
              <a:t>”</a:t>
            </a:r>
            <a:endParaRPr lang="tr-TR" dirty="0"/>
          </a:p>
        </p:txBody>
      </p:sp>
      <p:pic>
        <p:nvPicPr>
          <p:cNvPr id="3" name="Picture 2"/>
          <p:cNvPicPr>
            <a:picLocks noChangeAspect="1"/>
          </p:cNvPicPr>
          <p:nvPr/>
        </p:nvPicPr>
        <p:blipFill>
          <a:blip r:embed="rId2"/>
          <a:stretch>
            <a:fillRect/>
          </a:stretch>
        </p:blipFill>
        <p:spPr>
          <a:xfrm>
            <a:off x="457200" y="1529345"/>
            <a:ext cx="8015287" cy="5100055"/>
          </a:xfrm>
          <a:prstGeom prst="rect">
            <a:avLst/>
          </a:prstGeom>
        </p:spPr>
      </p:pic>
    </p:spTree>
    <p:extLst>
      <p:ext uri="{BB962C8B-B14F-4D97-AF65-F5344CB8AC3E}">
        <p14:creationId xmlns:p14="http://schemas.microsoft.com/office/powerpoint/2010/main" val="2586387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Cohesion </a:t>
            </a:r>
            <a:r>
              <a:rPr lang="en-CA" dirty="0" smtClean="0"/>
              <a:t>and</a:t>
            </a:r>
            <a:r>
              <a:rPr lang="en-CA" dirty="0"/>
              <a:t> </a:t>
            </a:r>
            <a:r>
              <a:rPr lang="en-CA" dirty="0" smtClean="0"/>
              <a:t>Coupling</a:t>
            </a:r>
            <a:r>
              <a:rPr lang="en-US" dirty="0"/>
              <a:t>:</a:t>
            </a:r>
            <a:r>
              <a:rPr lang="tr-TR" dirty="0" smtClean="0"/>
              <a:t> To</a:t>
            </a:r>
            <a:r>
              <a:rPr lang="en-US" dirty="0" err="1" smtClean="0"/>
              <a:t>ol</a:t>
            </a:r>
            <a:r>
              <a:rPr lang="tr-TR" dirty="0" smtClean="0"/>
              <a:t>s</a:t>
            </a:r>
            <a:endParaRPr lang="en-CA" dirty="0"/>
          </a:p>
        </p:txBody>
      </p:sp>
      <p:sp>
        <p:nvSpPr>
          <p:cNvPr id="4" name="Content Placeholder 3"/>
          <p:cNvSpPr>
            <a:spLocks noGrp="1"/>
          </p:cNvSpPr>
          <p:nvPr>
            <p:ph idx="1"/>
          </p:nvPr>
        </p:nvSpPr>
        <p:spPr/>
        <p:txBody>
          <a:bodyPr/>
          <a:lstStyle/>
          <a:p>
            <a:pPr marL="0" indent="0">
              <a:buNone/>
            </a:pPr>
            <a:r>
              <a:rPr lang="en-US" dirty="0" smtClean="0"/>
              <a:t>There are many tools to do “dependency analysis”</a:t>
            </a:r>
            <a:endParaRPr lang="tr-TR" dirty="0"/>
          </a:p>
        </p:txBody>
      </p:sp>
      <p:pic>
        <p:nvPicPr>
          <p:cNvPr id="7170" name="Picture 2" descr="http://www.verifysoft.com/imagix_ace_3.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1613300"/>
            <a:ext cx="7439025" cy="500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686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book on SW architecture</a:t>
            </a:r>
            <a:endParaRPr lang="tr-TR" dirty="0"/>
          </a:p>
        </p:txBody>
      </p:sp>
      <p:pic>
        <p:nvPicPr>
          <p:cNvPr id="4" name="Content Placeholder 3"/>
          <p:cNvPicPr>
            <a:picLocks noGrp="1" noChangeAspect="1"/>
          </p:cNvPicPr>
          <p:nvPr>
            <p:ph idx="1"/>
          </p:nvPr>
        </p:nvPicPr>
        <p:blipFill>
          <a:blip r:embed="rId2"/>
          <a:stretch>
            <a:fillRect/>
          </a:stretch>
        </p:blipFill>
        <p:spPr>
          <a:xfrm>
            <a:off x="685800" y="1531957"/>
            <a:ext cx="7585701" cy="5249843"/>
          </a:xfrm>
          <a:prstGeom prst="rect">
            <a:avLst/>
          </a:prstGeom>
        </p:spPr>
      </p:pic>
      <p:sp>
        <p:nvSpPr>
          <p:cNvPr id="5" name="Rectangle 4"/>
          <p:cNvSpPr/>
          <p:nvPr/>
        </p:nvSpPr>
        <p:spPr>
          <a:xfrm>
            <a:off x="152400" y="1025089"/>
            <a:ext cx="7924800" cy="338554"/>
          </a:xfrm>
          <a:prstGeom prst="rect">
            <a:avLst/>
          </a:prstGeom>
        </p:spPr>
        <p:txBody>
          <a:bodyPr wrap="square">
            <a:spAutoFit/>
          </a:bodyPr>
          <a:lstStyle/>
          <a:p>
            <a:r>
              <a:rPr lang="tr-TR" dirty="0"/>
              <a:t>https://leanpub.com/visualising-software-architecture/read</a:t>
            </a:r>
          </a:p>
        </p:txBody>
      </p:sp>
    </p:spTree>
    <p:extLst>
      <p:ext uri="{BB962C8B-B14F-4D97-AF65-F5344CB8AC3E}">
        <p14:creationId xmlns:p14="http://schemas.microsoft.com/office/powerpoint/2010/main" val="613589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watch now!</a:t>
            </a:r>
            <a:endParaRPr lang="en-CA" dirty="0"/>
          </a:p>
        </p:txBody>
      </p:sp>
      <p:sp>
        <p:nvSpPr>
          <p:cNvPr id="3" name="Content Placeholder 2"/>
          <p:cNvSpPr>
            <a:spLocks noGrp="1"/>
          </p:cNvSpPr>
          <p:nvPr>
            <p:ph idx="1"/>
          </p:nvPr>
        </p:nvSpPr>
        <p:spPr>
          <a:xfrm>
            <a:off x="28575" y="904875"/>
            <a:ext cx="8839200" cy="619125"/>
          </a:xfrm>
        </p:spPr>
        <p:txBody>
          <a:bodyPr/>
          <a:lstStyle/>
          <a:p>
            <a:r>
              <a:rPr lang="en-CA" dirty="0">
                <a:hlinkClick r:id="rId2"/>
              </a:rPr>
              <a:t>https://</a:t>
            </a:r>
            <a:r>
              <a:rPr lang="en-CA" dirty="0" smtClean="0">
                <a:hlinkClick r:id="rId2"/>
              </a:rPr>
              <a:t>www.youtube.com/watch?v=0o9_zjZeJuE</a:t>
            </a:r>
            <a:r>
              <a:rPr lang="en-CA" dirty="0" smtClean="0"/>
              <a:t> </a:t>
            </a:r>
          </a:p>
          <a:p>
            <a:r>
              <a:rPr lang="en-US" dirty="0" smtClean="0"/>
              <a:t>38 minutes</a:t>
            </a:r>
            <a:endParaRPr lang="en-CA" dirty="0"/>
          </a:p>
        </p:txBody>
      </p:sp>
      <p:pic>
        <p:nvPicPr>
          <p:cNvPr id="5" name="Picture 4"/>
          <p:cNvPicPr>
            <a:picLocks noChangeAspect="1"/>
          </p:cNvPicPr>
          <p:nvPr/>
        </p:nvPicPr>
        <p:blipFill>
          <a:blip r:embed="rId3"/>
          <a:stretch>
            <a:fillRect/>
          </a:stretch>
        </p:blipFill>
        <p:spPr>
          <a:xfrm>
            <a:off x="1390650" y="2181718"/>
            <a:ext cx="6076950" cy="4600082"/>
          </a:xfrm>
          <a:prstGeom prst="rect">
            <a:avLst/>
          </a:prstGeom>
        </p:spPr>
      </p:pic>
    </p:spTree>
    <p:extLst>
      <p:ext uri="{BB962C8B-B14F-4D97-AF65-F5344CB8AC3E}">
        <p14:creationId xmlns:p14="http://schemas.microsoft.com/office/powerpoint/2010/main" val="949212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a:t>
            </a:r>
            <a:r>
              <a:rPr lang="en-US" dirty="0"/>
              <a:t> </a:t>
            </a:r>
            <a:r>
              <a:rPr lang="en-US" dirty="0" smtClean="0"/>
              <a:t>later</a:t>
            </a:r>
            <a:endParaRPr lang="en-CA" dirty="0"/>
          </a:p>
        </p:txBody>
      </p:sp>
      <p:sp>
        <p:nvSpPr>
          <p:cNvPr id="3" name="Content Placeholder 2"/>
          <p:cNvSpPr>
            <a:spLocks noGrp="1"/>
          </p:cNvSpPr>
          <p:nvPr>
            <p:ph idx="1"/>
          </p:nvPr>
        </p:nvSpPr>
        <p:spPr>
          <a:xfrm>
            <a:off x="28575" y="904875"/>
            <a:ext cx="8839200" cy="619125"/>
          </a:xfrm>
        </p:spPr>
        <p:txBody>
          <a:bodyPr/>
          <a:lstStyle/>
          <a:p>
            <a:r>
              <a:rPr lang="en-CA" dirty="0">
                <a:hlinkClick r:id="rId2"/>
              </a:rPr>
              <a:t>https://</a:t>
            </a:r>
            <a:r>
              <a:rPr lang="en-CA" dirty="0" smtClean="0">
                <a:hlinkClick r:id="rId2"/>
              </a:rPr>
              <a:t>vimeo.com/167722769</a:t>
            </a:r>
            <a:r>
              <a:rPr lang="en-CA" dirty="0" smtClean="0"/>
              <a:t> </a:t>
            </a:r>
          </a:p>
        </p:txBody>
      </p:sp>
      <p:pic>
        <p:nvPicPr>
          <p:cNvPr id="4" name="Picture 3"/>
          <p:cNvPicPr>
            <a:picLocks noChangeAspect="1"/>
          </p:cNvPicPr>
          <p:nvPr/>
        </p:nvPicPr>
        <p:blipFill>
          <a:blip r:embed="rId3"/>
          <a:stretch>
            <a:fillRect/>
          </a:stretch>
        </p:blipFill>
        <p:spPr>
          <a:xfrm>
            <a:off x="256504" y="2109787"/>
            <a:ext cx="8601746" cy="4343400"/>
          </a:xfrm>
          <a:prstGeom prst="rect">
            <a:avLst/>
          </a:prstGeom>
        </p:spPr>
      </p:pic>
    </p:spTree>
    <p:extLst>
      <p:ext uri="{BB962C8B-B14F-4D97-AF65-F5344CB8AC3E}">
        <p14:creationId xmlns:p14="http://schemas.microsoft.com/office/powerpoint/2010/main" val="505903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a:t>On overview of Architectural 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0" y="1676400"/>
            <a:ext cx="46672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0823924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views</a:t>
            </a:r>
            <a:endParaRPr lang="en-US" dirty="0"/>
          </a:p>
        </p:txBody>
      </p:sp>
      <p:sp>
        <p:nvSpPr>
          <p:cNvPr id="3" name="Content Placeholder 2"/>
          <p:cNvSpPr>
            <a:spLocks noGrp="1"/>
          </p:cNvSpPr>
          <p:nvPr>
            <p:ph idx="1"/>
          </p:nvPr>
        </p:nvSpPr>
        <p:spPr/>
        <p:txBody>
          <a:bodyPr/>
          <a:lstStyle/>
          <a:p>
            <a:r>
              <a:rPr lang="en-US" dirty="0" smtClean="0"/>
              <a:t>What views or perspectives are useful when designing and documenting a system’s architecture?</a:t>
            </a:r>
            <a:endParaRPr lang="en-GB" dirty="0" smtClean="0"/>
          </a:p>
          <a:p>
            <a:r>
              <a:rPr lang="en-US" dirty="0" smtClean="0"/>
              <a:t>What notations should be used for describing architectural models?</a:t>
            </a:r>
          </a:p>
          <a:p>
            <a:r>
              <a:rPr lang="en-US" dirty="0" smtClean="0"/>
              <a:t>Each </a:t>
            </a:r>
            <a:r>
              <a:rPr lang="en-US" u="sng" dirty="0" smtClean="0"/>
              <a:t>architectural model</a:t>
            </a:r>
            <a:r>
              <a:rPr lang="en-US" dirty="0" smtClean="0"/>
              <a:t> only shows </a:t>
            </a:r>
            <a:r>
              <a:rPr lang="en-US" u="sng" dirty="0" smtClean="0"/>
              <a:t>one view or perspective</a:t>
            </a:r>
            <a:r>
              <a:rPr lang="en-US" dirty="0" smtClean="0"/>
              <a:t> of the system. </a:t>
            </a:r>
          </a:p>
          <a:p>
            <a:pPr lvl="1"/>
            <a:r>
              <a:rPr lang="en-US" dirty="0" smtClean="0"/>
              <a:t>It might show how a system is decomposed into modules, how the run-time processes interact or the different ways in which system components are distributed across a network. </a:t>
            </a:r>
          </a:p>
        </p:txBody>
      </p:sp>
    </p:spTree>
    <p:extLst>
      <p:ext uri="{BB962C8B-B14F-4D97-AF65-F5344CB8AC3E}">
        <p14:creationId xmlns:p14="http://schemas.microsoft.com/office/powerpoint/2010/main" val="23507513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4 + 1 view model of software architecture</a:t>
            </a:r>
            <a:endParaRPr lang="en-US" sz="3200" dirty="0"/>
          </a:p>
        </p:txBody>
      </p:sp>
      <p:pic>
        <p:nvPicPr>
          <p:cNvPr id="12290" name="Picture 2" descr="https://wiki.cantara.no/download/attachments/16515232/4_pluss_1_view_of_sw_architecture.PNG?version=1&amp;modificationDate=12335982323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113912"/>
            <a:ext cx="7148512" cy="5467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357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diagrams (zoomed next…)</a:t>
            </a:r>
            <a:endParaRPr lang="en-CA"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8600" y="914399"/>
            <a:ext cx="4876800" cy="5858675"/>
          </a:xfrm>
        </p:spPr>
      </p:pic>
      <p:pic>
        <p:nvPicPr>
          <p:cNvPr id="5" name="Picture 4"/>
          <p:cNvPicPr>
            <a:picLocks noChangeAspect="1"/>
          </p:cNvPicPr>
          <p:nvPr/>
        </p:nvPicPr>
        <p:blipFill>
          <a:blip r:embed="rId3"/>
          <a:stretch>
            <a:fillRect/>
          </a:stretch>
        </p:blipFill>
        <p:spPr>
          <a:xfrm>
            <a:off x="5310004" y="1066800"/>
            <a:ext cx="3681791" cy="2133600"/>
          </a:xfrm>
          <a:prstGeom prst="rect">
            <a:avLst/>
          </a:prstGeom>
        </p:spPr>
      </p:pic>
    </p:spTree>
    <p:extLst>
      <p:ext uri="{BB962C8B-B14F-4D97-AF65-F5344CB8AC3E}">
        <p14:creationId xmlns:p14="http://schemas.microsoft.com/office/powerpoint/2010/main" val="554474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4 + 1 view model of software architecture</a:t>
            </a:r>
            <a:endParaRPr lang="en-US" sz="3200" dirty="0"/>
          </a:p>
        </p:txBody>
      </p:sp>
      <p:sp>
        <p:nvSpPr>
          <p:cNvPr id="3" name="Content Placeholder 2"/>
          <p:cNvSpPr>
            <a:spLocks noGrp="1"/>
          </p:cNvSpPr>
          <p:nvPr>
            <p:ph idx="1"/>
          </p:nvPr>
        </p:nvSpPr>
        <p:spPr/>
        <p:txBody>
          <a:bodyPr/>
          <a:lstStyle/>
          <a:p>
            <a:pPr marL="0" indent="0">
              <a:buNone/>
            </a:pPr>
            <a:r>
              <a:rPr lang="en-US" dirty="0"/>
              <a:t>For both design and documentation, you usually need to present </a:t>
            </a:r>
            <a:r>
              <a:rPr lang="en-US" u="sng" dirty="0"/>
              <a:t>multiple views</a:t>
            </a:r>
            <a:r>
              <a:rPr lang="en-US" dirty="0"/>
              <a:t> of the software </a:t>
            </a:r>
            <a:r>
              <a:rPr lang="en-US" dirty="0" smtClean="0"/>
              <a:t>architecture:</a:t>
            </a:r>
            <a:r>
              <a:rPr lang="en-GB" dirty="0" smtClean="0"/>
              <a:t> </a:t>
            </a:r>
            <a:endParaRPr lang="en-GB" dirty="0"/>
          </a:p>
          <a:p>
            <a:r>
              <a:rPr lang="en-US" sz="2400" dirty="0" smtClean="0"/>
              <a:t>A </a:t>
            </a:r>
            <a:r>
              <a:rPr lang="en-US" sz="2400" u="sng" dirty="0" smtClean="0"/>
              <a:t>logical view</a:t>
            </a:r>
            <a:r>
              <a:rPr lang="en-US" sz="2400" dirty="0" smtClean="0"/>
              <a:t>, which shows the key abstractions in the system as objects or object classes. </a:t>
            </a:r>
            <a:endParaRPr lang="en-GB" sz="2400" dirty="0" smtClean="0"/>
          </a:p>
          <a:p>
            <a:r>
              <a:rPr lang="en-US" sz="2400" dirty="0" smtClean="0"/>
              <a:t>A </a:t>
            </a:r>
            <a:r>
              <a:rPr lang="en-US" sz="2400" u="sng" dirty="0" smtClean="0"/>
              <a:t>process view</a:t>
            </a:r>
            <a:r>
              <a:rPr lang="en-US" sz="2400" dirty="0" smtClean="0"/>
              <a:t>, which shows how, at run-time, the system is composed of interacting processes. </a:t>
            </a:r>
            <a:endParaRPr lang="en-GB" sz="2400" dirty="0" smtClean="0"/>
          </a:p>
          <a:p>
            <a:r>
              <a:rPr lang="en-US" sz="2400" dirty="0" smtClean="0"/>
              <a:t>A </a:t>
            </a:r>
            <a:r>
              <a:rPr lang="en-US" sz="2400" u="sng" dirty="0" smtClean="0"/>
              <a:t>development view</a:t>
            </a:r>
            <a:r>
              <a:rPr lang="en-US" sz="2400" dirty="0" smtClean="0"/>
              <a:t>, which shows how the software is decomposed for development.</a:t>
            </a:r>
            <a:endParaRPr lang="en-GB" sz="2400" dirty="0" smtClean="0"/>
          </a:p>
          <a:p>
            <a:r>
              <a:rPr lang="en-US" sz="2400" dirty="0" smtClean="0"/>
              <a:t>A </a:t>
            </a:r>
            <a:r>
              <a:rPr lang="en-US" sz="2400" u="sng" dirty="0" smtClean="0"/>
              <a:t>physical view</a:t>
            </a:r>
            <a:r>
              <a:rPr lang="en-US" sz="2400" dirty="0" smtClean="0"/>
              <a:t>, which shows the system hardware and how software components are distributed across the processors in the system.</a:t>
            </a:r>
          </a:p>
          <a:p>
            <a:r>
              <a:rPr lang="en-US" sz="2400" dirty="0" smtClean="0"/>
              <a:t>Related use cases or scenarios (+1) </a:t>
            </a:r>
            <a:endParaRPr lang="en-GB" sz="2400" dirty="0" smtClean="0"/>
          </a:p>
          <a:p>
            <a:endParaRPr lang="en-US" dirty="0"/>
          </a:p>
        </p:txBody>
      </p:sp>
    </p:spTree>
    <p:extLst>
      <p:ext uri="{BB962C8B-B14F-4D97-AF65-F5344CB8AC3E}">
        <p14:creationId xmlns:p14="http://schemas.microsoft.com/office/powerpoint/2010/main" val="25694338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a:t>On overview of Architectural 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25400" y="2286000"/>
            <a:ext cx="46672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9362692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dirty="0" smtClean="0"/>
              <a:t>In software engineering, a pattern is a general repeatable solution to a commonly occurring problem in software </a:t>
            </a:r>
            <a:r>
              <a:rPr lang="en-US" dirty="0"/>
              <a:t>engineering</a:t>
            </a:r>
            <a:r>
              <a:rPr lang="en-US" dirty="0" smtClean="0"/>
              <a:t>.</a:t>
            </a:r>
          </a:p>
          <a:p>
            <a:r>
              <a:rPr lang="en-US" u="sng" dirty="0" smtClean="0"/>
              <a:t>Patterns</a:t>
            </a:r>
            <a:r>
              <a:rPr lang="en-US" dirty="0" smtClean="0"/>
              <a:t> are a means of representing, sharing and reusing knowledge.</a:t>
            </a:r>
          </a:p>
          <a:p>
            <a:r>
              <a:rPr lang="en-US" dirty="0" smtClean="0"/>
              <a:t>There are different types of pattern in SW </a:t>
            </a:r>
            <a:r>
              <a:rPr lang="en-US" dirty="0" err="1" smtClean="0"/>
              <a:t>engg</a:t>
            </a:r>
            <a:r>
              <a:rPr lang="en-US" dirty="0" smtClean="0"/>
              <a:t>: </a:t>
            </a:r>
          </a:p>
          <a:p>
            <a:pPr lvl="1"/>
            <a:r>
              <a:rPr lang="en-US" dirty="0"/>
              <a:t>Architectural </a:t>
            </a:r>
            <a:r>
              <a:rPr lang="en-US" dirty="0" smtClean="0"/>
              <a:t>patterns</a:t>
            </a:r>
          </a:p>
          <a:p>
            <a:pPr lvl="1"/>
            <a:r>
              <a:rPr lang="en-US" dirty="0" smtClean="0"/>
              <a:t>Design patterns</a:t>
            </a:r>
          </a:p>
          <a:p>
            <a:pPr lvl="1"/>
            <a:r>
              <a:rPr lang="en-US" dirty="0"/>
              <a:t>Test </a:t>
            </a:r>
            <a:r>
              <a:rPr lang="en-US" dirty="0" smtClean="0"/>
              <a:t>patterns</a:t>
            </a:r>
          </a:p>
          <a:p>
            <a:pPr lvl="1"/>
            <a:r>
              <a:rPr lang="en-US" dirty="0"/>
              <a:t>Performance </a:t>
            </a:r>
            <a:r>
              <a:rPr lang="en-US" dirty="0" smtClean="0"/>
              <a:t>patterns</a:t>
            </a:r>
            <a:endParaRPr lang="en-US" dirty="0"/>
          </a:p>
        </p:txBody>
      </p:sp>
    </p:spTree>
    <p:extLst>
      <p:ext uri="{BB962C8B-B14F-4D97-AF65-F5344CB8AC3E}">
        <p14:creationId xmlns:p14="http://schemas.microsoft.com/office/powerpoint/2010/main" val="35015042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sz="2400" b="1" dirty="0" smtClean="0"/>
              <a:t>An </a:t>
            </a:r>
            <a:r>
              <a:rPr lang="en-US" sz="2400" b="1" u="sng" dirty="0" smtClean="0">
                <a:solidFill>
                  <a:srgbClr val="558ED5"/>
                </a:solidFill>
              </a:rPr>
              <a:t>architectural pattern</a:t>
            </a:r>
            <a:r>
              <a:rPr lang="en-US" sz="2400" b="1" dirty="0" smtClean="0"/>
              <a:t> is a stylized description of good design practice, which has been tried and tested in different environments.</a:t>
            </a:r>
          </a:p>
          <a:p>
            <a:r>
              <a:rPr lang="en-US" sz="2400" b="1" dirty="0" smtClean="0"/>
              <a:t>Patterns should include information about when they are and when they are not useful.</a:t>
            </a:r>
          </a:p>
          <a:p>
            <a:r>
              <a:rPr lang="en-US" sz="2400" b="1" dirty="0" smtClean="0"/>
              <a:t>Patterns may be represented using tabular and graphical descriptions.</a:t>
            </a:r>
          </a:p>
          <a:p>
            <a:r>
              <a:rPr lang="en-US" sz="2400" b="1" dirty="0" smtClean="0"/>
              <a:t>Review of </a:t>
            </a:r>
            <a:r>
              <a:rPr lang="en-US" sz="2400" b="1" dirty="0"/>
              <a:t>several Architectural </a:t>
            </a:r>
            <a:r>
              <a:rPr lang="en-US" sz="2400" b="1" dirty="0" smtClean="0"/>
              <a:t>patterns:</a:t>
            </a:r>
          </a:p>
          <a:p>
            <a:pPr lvl="1"/>
            <a:r>
              <a:rPr lang="en-US" sz="2000" b="1" dirty="0"/>
              <a:t>1 - Model-View-Controller (MVC) pattern</a:t>
            </a:r>
            <a:r>
              <a:rPr lang="en-GB" sz="2000" b="1" dirty="0"/>
              <a:t> </a:t>
            </a:r>
            <a:endParaRPr lang="en-GB" sz="2000" b="1" dirty="0" smtClean="0"/>
          </a:p>
          <a:p>
            <a:pPr lvl="1"/>
            <a:r>
              <a:rPr lang="en-GB" sz="2000" b="1" dirty="0" smtClean="0"/>
              <a:t>2 </a:t>
            </a:r>
            <a:r>
              <a:rPr lang="en-GB" sz="2000" b="1" dirty="0"/>
              <a:t>- Layered architecture </a:t>
            </a:r>
            <a:r>
              <a:rPr lang="en-GB" sz="2000" b="1" dirty="0" smtClean="0"/>
              <a:t>pattern</a:t>
            </a:r>
          </a:p>
          <a:p>
            <a:pPr lvl="1"/>
            <a:r>
              <a:rPr lang="en-GB" sz="2000" b="1" dirty="0"/>
              <a:t>3 - Repository architecture </a:t>
            </a:r>
            <a:r>
              <a:rPr lang="en-GB" sz="2000" b="1" dirty="0" smtClean="0"/>
              <a:t>pattern</a:t>
            </a:r>
          </a:p>
          <a:p>
            <a:pPr lvl="1"/>
            <a:r>
              <a:rPr lang="en-GB" sz="2000" b="1" dirty="0"/>
              <a:t>4 - Client-server architecture </a:t>
            </a:r>
            <a:r>
              <a:rPr lang="en-GB" sz="2000" b="1" dirty="0" smtClean="0"/>
              <a:t>pattern</a:t>
            </a:r>
          </a:p>
          <a:p>
            <a:pPr lvl="1"/>
            <a:r>
              <a:rPr lang="en-US" sz="2000" b="1" dirty="0"/>
              <a:t>5 - Pipe and filter architecture </a:t>
            </a:r>
            <a:r>
              <a:rPr lang="en-US" sz="2000" b="1" dirty="0" smtClean="0"/>
              <a:t>pattern</a:t>
            </a:r>
            <a:endParaRPr lang="en-US" b="1" dirty="0"/>
          </a:p>
        </p:txBody>
      </p:sp>
    </p:spTree>
    <p:extLst>
      <p:ext uri="{BB962C8B-B14F-4D97-AF65-F5344CB8AC3E}">
        <p14:creationId xmlns:p14="http://schemas.microsoft.com/office/powerpoint/2010/main" val="740603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1 - Model-View-Controller (MVC)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9406604"/>
              </p:ext>
            </p:extLst>
          </p:nvPr>
        </p:nvGraphicFramePr>
        <p:xfrm>
          <a:off x="152400" y="1066800"/>
          <a:ext cx="8839200" cy="5152681"/>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tblGrid>
              <a:tr h="489241">
                <a:tc>
                  <a:txBody>
                    <a:bodyPr/>
                    <a:lstStyle/>
                    <a:p>
                      <a:pPr algn="just">
                        <a:spcAft>
                          <a:spcPts val="0"/>
                        </a:spcAft>
                        <a:tabLst>
                          <a:tab pos="342900" algn="l"/>
                          <a:tab pos="685800" algn="l"/>
                          <a:tab pos="1028700" algn="l"/>
                        </a:tabLst>
                      </a:pPr>
                      <a:r>
                        <a:rPr lang="en-GB" sz="1600" b="1" dirty="0" smtClean="0">
                          <a:solidFill>
                            <a:srgbClr val="000000"/>
                          </a:solidFill>
                          <a:latin typeface="Helvetica"/>
                          <a:ea typeface="Times New Roman"/>
                          <a:cs typeface="Helvetica"/>
                        </a:rPr>
                        <a:t>Name</a:t>
                      </a:r>
                      <a:endParaRPr lang="en-GB" sz="16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600" b="1" dirty="0">
                          <a:solidFill>
                            <a:srgbClr val="000000"/>
                          </a:solidFill>
                          <a:latin typeface="Helvetica"/>
                          <a:ea typeface="Times New Roman"/>
                          <a:cs typeface="Helvetica"/>
                        </a:rPr>
                        <a:t>MVC (Model-View-Controller</a:t>
                      </a:r>
                      <a:r>
                        <a:rPr lang="en-GB" sz="1600" b="1" dirty="0" smtClean="0">
                          <a:solidFill>
                            <a:srgbClr val="000000"/>
                          </a:solidFill>
                          <a:latin typeface="Helvetica"/>
                          <a:ea typeface="Times New Roman"/>
                          <a:cs typeface="Helvetica"/>
                        </a:rPr>
                        <a:t>)</a:t>
                      </a:r>
                      <a:endParaRPr lang="en-GB" sz="16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1769482">
                <a:tc>
                  <a:txBody>
                    <a:bodyPr/>
                    <a:lstStyle/>
                    <a:p>
                      <a:pPr algn="just">
                        <a:spcAft>
                          <a:spcPts val="0"/>
                        </a:spcAft>
                        <a:tabLst>
                          <a:tab pos="342900" algn="l"/>
                          <a:tab pos="685800" algn="l"/>
                          <a:tab pos="1028700" algn="l"/>
                        </a:tabLst>
                      </a:pPr>
                      <a:r>
                        <a:rPr lang="en-GB" sz="1600" b="1" dirty="0" smtClean="0">
                          <a:solidFill>
                            <a:srgbClr val="000000"/>
                          </a:solidFill>
                          <a:latin typeface="Helvetica"/>
                          <a:ea typeface="Times New Roman"/>
                          <a:cs typeface="Helvetica"/>
                        </a:rPr>
                        <a:t>Description</a:t>
                      </a:r>
                      <a:endParaRPr lang="en-GB" sz="16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Separates presentation and interaction from the system data. The system is structured into three logical components that interact with each other. </a:t>
                      </a:r>
                      <a:r>
                        <a:rPr lang="en-GB" sz="1800" u="sng" dirty="0" smtClean="0">
                          <a:solidFill>
                            <a:srgbClr val="000000"/>
                          </a:solidFill>
                          <a:latin typeface="Helvetica"/>
                          <a:ea typeface="Times New Roman"/>
                          <a:cs typeface="Helvetica"/>
                        </a:rPr>
                        <a:t>Model </a:t>
                      </a:r>
                      <a:r>
                        <a:rPr lang="en-GB" sz="1800" u="sng" dirty="0">
                          <a:solidFill>
                            <a:srgbClr val="000000"/>
                          </a:solidFill>
                          <a:latin typeface="Helvetica"/>
                          <a:ea typeface="Times New Roman"/>
                          <a:cs typeface="Helvetica"/>
                        </a:rPr>
                        <a:t>component</a:t>
                      </a:r>
                      <a:r>
                        <a:rPr lang="en-GB" sz="1800" dirty="0">
                          <a:solidFill>
                            <a:srgbClr val="000000"/>
                          </a:solidFill>
                          <a:latin typeface="Helvetica"/>
                          <a:ea typeface="Times New Roman"/>
                          <a:cs typeface="Helvetica"/>
                        </a:rPr>
                        <a:t> manages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and associated operations on that data. </a:t>
                      </a:r>
                      <a:r>
                        <a:rPr lang="en-GB" sz="1800" u="sng" dirty="0" smtClean="0">
                          <a:solidFill>
                            <a:srgbClr val="000000"/>
                          </a:solidFill>
                          <a:latin typeface="Helvetica"/>
                          <a:ea typeface="Times New Roman"/>
                          <a:cs typeface="Helvetica"/>
                        </a:rPr>
                        <a:t>View </a:t>
                      </a:r>
                      <a:r>
                        <a:rPr lang="en-GB" sz="1800" u="sng" dirty="0">
                          <a:solidFill>
                            <a:srgbClr val="000000"/>
                          </a:solidFill>
                          <a:latin typeface="Helvetica"/>
                          <a:ea typeface="Times New Roman"/>
                          <a:cs typeface="Helvetica"/>
                        </a:rPr>
                        <a:t>component</a:t>
                      </a:r>
                      <a:r>
                        <a:rPr lang="en-GB" sz="1800" dirty="0">
                          <a:solidFill>
                            <a:srgbClr val="000000"/>
                          </a:solidFill>
                          <a:latin typeface="Helvetica"/>
                          <a:ea typeface="Times New Roman"/>
                          <a:cs typeface="Helvetica"/>
                        </a:rPr>
                        <a:t> defines and manages how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is presented </a:t>
                      </a:r>
                      <a:r>
                        <a:rPr lang="en-GB" sz="1800" dirty="0" smtClean="0">
                          <a:solidFill>
                            <a:srgbClr val="000000"/>
                          </a:solidFill>
                          <a:latin typeface="Helvetica"/>
                          <a:ea typeface="Times New Roman"/>
                          <a:cs typeface="Helvetica"/>
                        </a:rPr>
                        <a:t>to</a:t>
                      </a:r>
                      <a:r>
                        <a:rPr lang="en-GB" sz="1800" baseline="0" dirty="0" smtClean="0">
                          <a:solidFill>
                            <a:srgbClr val="000000"/>
                          </a:solidFill>
                          <a:latin typeface="Helvetica"/>
                          <a:ea typeface="Times New Roman"/>
                          <a:cs typeface="Helvetica"/>
                        </a:rPr>
                        <a:t> </a:t>
                      </a:r>
                      <a:r>
                        <a:rPr lang="en-GB" sz="1800" dirty="0" smtClean="0">
                          <a:solidFill>
                            <a:srgbClr val="000000"/>
                          </a:solidFill>
                          <a:latin typeface="Helvetica"/>
                          <a:ea typeface="Times New Roman"/>
                          <a:cs typeface="Helvetica"/>
                        </a:rPr>
                        <a:t>user</a:t>
                      </a:r>
                      <a:r>
                        <a:rPr lang="en-GB" sz="1800" dirty="0">
                          <a:solidFill>
                            <a:srgbClr val="000000"/>
                          </a:solidFill>
                          <a:latin typeface="Helvetica"/>
                          <a:ea typeface="Times New Roman"/>
                          <a:cs typeface="Helvetica"/>
                        </a:rPr>
                        <a:t>. </a:t>
                      </a:r>
                      <a:r>
                        <a:rPr lang="en-GB" sz="1800" u="sng" dirty="0" smtClean="0">
                          <a:solidFill>
                            <a:srgbClr val="000000"/>
                          </a:solidFill>
                          <a:latin typeface="Helvetica"/>
                          <a:ea typeface="Times New Roman"/>
                          <a:cs typeface="Helvetica"/>
                        </a:rPr>
                        <a:t>Controller </a:t>
                      </a:r>
                      <a:r>
                        <a:rPr lang="en-GB" sz="1800" u="sng" dirty="0">
                          <a:solidFill>
                            <a:srgbClr val="000000"/>
                          </a:solidFill>
                          <a:latin typeface="Helvetica"/>
                          <a:ea typeface="Times New Roman"/>
                          <a:cs typeface="Helvetica"/>
                        </a:rPr>
                        <a:t>component</a:t>
                      </a:r>
                      <a:r>
                        <a:rPr lang="en-GB" sz="1800" dirty="0">
                          <a:solidFill>
                            <a:srgbClr val="000000"/>
                          </a:solidFill>
                          <a:latin typeface="Helvetica"/>
                          <a:ea typeface="Times New Roman"/>
                          <a:cs typeface="Helvetica"/>
                        </a:rPr>
                        <a:t> manages user interaction (e.g., key presses, mouse clicks, etc.) and passes these interactions to </a:t>
                      </a:r>
                      <a:r>
                        <a:rPr lang="en-GB" sz="1800" dirty="0" smtClean="0">
                          <a:solidFill>
                            <a:srgbClr val="000000"/>
                          </a:solidFill>
                          <a:latin typeface="Helvetica"/>
                          <a:ea typeface="Times New Roman"/>
                          <a:cs typeface="Helvetica"/>
                        </a:rPr>
                        <a:t>View </a:t>
                      </a:r>
                      <a:r>
                        <a:rPr lang="en-GB" sz="1800" dirty="0">
                          <a:solidFill>
                            <a:srgbClr val="000000"/>
                          </a:solidFill>
                          <a:latin typeface="Helvetica"/>
                          <a:ea typeface="Times New Roman"/>
                          <a:cs typeface="Helvetica"/>
                        </a:rPr>
                        <a:t>and </a:t>
                      </a:r>
                      <a:r>
                        <a:rPr lang="en-GB" sz="1800" dirty="0" smtClean="0">
                          <a:solidFill>
                            <a:srgbClr val="000000"/>
                          </a:solidFill>
                          <a:latin typeface="Helvetica"/>
                          <a:ea typeface="Times New Roman"/>
                          <a:cs typeface="Helvetica"/>
                        </a:rPr>
                        <a:t>Model</a:t>
                      </a:r>
                      <a:r>
                        <a:rPr lang="en-GB" sz="1800" dirty="0">
                          <a:solidFill>
                            <a:srgbClr val="000000"/>
                          </a:solidFill>
                          <a:latin typeface="Helvetica"/>
                          <a:ea typeface="Times New Roman"/>
                          <a:cs typeface="Helvetica"/>
                        </a:rPr>
                        <a:t>. See Figure 6.3.</a:t>
                      </a:r>
                    </a:p>
                  </a:txBody>
                  <a:tcPr marL="68580" marR="68580" marT="0" marB="0"/>
                </a:tc>
                <a:extLst>
                  <a:ext uri="{0D108BD9-81ED-4DB2-BD59-A6C34878D82A}">
                    <a16:rowId xmlns:a16="http://schemas.microsoft.com/office/drawing/2014/main" val="10001"/>
                  </a:ext>
                </a:extLst>
              </a:tr>
              <a:tr h="512589">
                <a:tc>
                  <a:txBody>
                    <a:bodyPr/>
                    <a:lstStyle/>
                    <a:p>
                      <a:pPr algn="just">
                        <a:spcAft>
                          <a:spcPts val="0"/>
                        </a:spcAft>
                        <a:tabLst>
                          <a:tab pos="342900" algn="l"/>
                          <a:tab pos="685800" algn="l"/>
                          <a:tab pos="1028700" algn="l"/>
                        </a:tabLst>
                      </a:pPr>
                      <a:r>
                        <a:rPr lang="en-GB" sz="1600" b="1">
                          <a:solidFill>
                            <a:srgbClr val="000000"/>
                          </a:solidFill>
                          <a:latin typeface="Helvetica"/>
                          <a:ea typeface="Times New Roman"/>
                          <a:cs typeface="Helvetica"/>
                        </a:rPr>
                        <a:t>Example</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Figure 6.4 shows the architecture of a web-based application system organized using the MVC pattern.</a:t>
                      </a:r>
                    </a:p>
                  </a:txBody>
                  <a:tcPr marL="68580" marR="68580" marT="0" marB="0"/>
                </a:tc>
                <a:extLst>
                  <a:ext uri="{0D108BD9-81ED-4DB2-BD59-A6C34878D82A}">
                    <a16:rowId xmlns:a16="http://schemas.microsoft.com/office/drawing/2014/main" val="10002"/>
                  </a:ext>
                </a:extLst>
              </a:tr>
              <a:tr h="758350">
                <a:tc>
                  <a:txBody>
                    <a:bodyPr/>
                    <a:lstStyle/>
                    <a:p>
                      <a:pPr algn="just">
                        <a:spcAft>
                          <a:spcPts val="0"/>
                        </a:spcAft>
                        <a:tabLst>
                          <a:tab pos="342900" algn="l"/>
                          <a:tab pos="685800" algn="l"/>
                          <a:tab pos="1028700" algn="l"/>
                        </a:tabLst>
                      </a:pPr>
                      <a:r>
                        <a:rPr lang="en-GB" sz="1600" b="1">
                          <a:solidFill>
                            <a:srgbClr val="000000"/>
                          </a:solidFill>
                          <a:latin typeface="Helvetica"/>
                          <a:ea typeface="Times New Roman"/>
                          <a:cs typeface="Helvetica"/>
                        </a:rPr>
                        <a:t>When used</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Used when there are multiple ways to view and interact with data. Also used when the future requirements for interaction and presentation of data are unknown. </a:t>
                      </a:r>
                    </a:p>
                  </a:txBody>
                  <a:tcPr marL="68580" marR="68580" marT="0" marB="0"/>
                </a:tc>
                <a:extLst>
                  <a:ext uri="{0D108BD9-81ED-4DB2-BD59-A6C34878D82A}">
                    <a16:rowId xmlns:a16="http://schemas.microsoft.com/office/drawing/2014/main" val="10003"/>
                  </a:ext>
                </a:extLst>
              </a:tr>
              <a:tr h="758350">
                <a:tc>
                  <a:txBody>
                    <a:bodyPr/>
                    <a:lstStyle/>
                    <a:p>
                      <a:pPr algn="just">
                        <a:spcAft>
                          <a:spcPts val="0"/>
                        </a:spcAft>
                        <a:tabLst>
                          <a:tab pos="342900" algn="l"/>
                          <a:tab pos="685800" algn="l"/>
                          <a:tab pos="1028700" algn="l"/>
                        </a:tabLst>
                      </a:pPr>
                      <a:r>
                        <a:rPr lang="en-GB" sz="1600" b="1">
                          <a:solidFill>
                            <a:srgbClr val="000000"/>
                          </a:solidFill>
                          <a:latin typeface="Helvetica"/>
                          <a:ea typeface="Times New Roman"/>
                          <a:cs typeface="Helvetica"/>
                        </a:rPr>
                        <a:t>Advantages</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Allows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to change independently of its representation and vice versa. Supports presentation of the same data in different ways with changes made in one representation shown in all of them. </a:t>
                      </a:r>
                    </a:p>
                  </a:txBody>
                  <a:tcPr marL="68580" marR="68580" marT="0" marB="0"/>
                </a:tc>
                <a:extLst>
                  <a:ext uri="{0D108BD9-81ED-4DB2-BD59-A6C34878D82A}">
                    <a16:rowId xmlns:a16="http://schemas.microsoft.com/office/drawing/2014/main" val="10004"/>
                  </a:ext>
                </a:extLst>
              </a:tr>
              <a:tr h="512589">
                <a:tc>
                  <a:txBody>
                    <a:bodyPr/>
                    <a:lstStyle/>
                    <a:p>
                      <a:pPr algn="just">
                        <a:spcAft>
                          <a:spcPts val="0"/>
                        </a:spcAft>
                        <a:tabLst>
                          <a:tab pos="342900" algn="l"/>
                          <a:tab pos="685800" algn="l"/>
                          <a:tab pos="1028700" algn="l"/>
                        </a:tabLst>
                      </a:pPr>
                      <a:r>
                        <a:rPr lang="en-GB" sz="1600" b="1" dirty="0">
                          <a:solidFill>
                            <a:srgbClr val="000000"/>
                          </a:solidFill>
                          <a:latin typeface="Helvetica"/>
                          <a:ea typeface="Times New Roman"/>
                          <a:cs typeface="Helvetica"/>
                        </a:rPr>
                        <a:t>Disadvantages</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Can involve additional code and code complexity when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model and interactions are simple</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29753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The organization of the Model-View-Controller</a:t>
            </a:r>
            <a:r>
              <a:rPr lang="en-GB" sz="2800" dirty="0" smtClean="0"/>
              <a:t> </a:t>
            </a:r>
            <a:endParaRPr lang="en-US" sz="2800" dirty="0"/>
          </a:p>
        </p:txBody>
      </p:sp>
      <p:pic>
        <p:nvPicPr>
          <p:cNvPr id="16386" name="Picture 2" descr="6"/>
          <p:cNvPicPr>
            <a:picLocks noChangeAspect="1" noChangeArrowheads="1"/>
          </p:cNvPicPr>
          <p:nvPr/>
        </p:nvPicPr>
        <p:blipFill>
          <a:blip r:embed="rId2"/>
          <a:srcRect t="-10443" b="-8620"/>
          <a:stretch>
            <a:fillRect/>
          </a:stretch>
        </p:blipFill>
        <p:spPr bwMode="auto">
          <a:xfrm>
            <a:off x="838200" y="914400"/>
            <a:ext cx="7467600" cy="5824531"/>
          </a:xfrm>
          <a:prstGeom prst="rect">
            <a:avLst/>
          </a:prstGeom>
          <a:noFill/>
          <a:ln w="9525">
            <a:noFill/>
            <a:miter lim="800000"/>
            <a:headEnd/>
            <a:tailEnd/>
          </a:ln>
        </p:spPr>
      </p:pic>
    </p:spTree>
    <p:extLst>
      <p:ext uri="{BB962C8B-B14F-4D97-AF65-F5344CB8AC3E}">
        <p14:creationId xmlns:p14="http://schemas.microsoft.com/office/powerpoint/2010/main" val="31733800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Web application architecture using the MVC pattern</a:t>
            </a:r>
            <a:r>
              <a:rPr lang="en-GB" sz="2800" dirty="0" smtClean="0"/>
              <a:t> </a:t>
            </a:r>
            <a:endParaRPr lang="en-US" sz="2800" dirty="0"/>
          </a:p>
        </p:txBody>
      </p:sp>
      <p:pic>
        <p:nvPicPr>
          <p:cNvPr id="17410" name="Picture 2" descr="6"/>
          <p:cNvPicPr>
            <a:picLocks noChangeAspect="1" noChangeArrowheads="1"/>
          </p:cNvPicPr>
          <p:nvPr/>
        </p:nvPicPr>
        <p:blipFill>
          <a:blip r:embed="rId2"/>
          <a:srcRect b="-8466"/>
          <a:stretch>
            <a:fillRect/>
          </a:stretch>
        </p:blipFill>
        <p:spPr bwMode="auto">
          <a:xfrm>
            <a:off x="1257608" y="1066800"/>
            <a:ext cx="6304123" cy="5791200"/>
          </a:xfrm>
          <a:prstGeom prst="rect">
            <a:avLst/>
          </a:prstGeom>
          <a:noFill/>
          <a:ln w="9525">
            <a:noFill/>
            <a:miter lim="800000"/>
            <a:headEnd/>
            <a:tailEnd/>
          </a:ln>
        </p:spPr>
      </p:pic>
    </p:spTree>
    <p:extLst>
      <p:ext uri="{BB962C8B-B14F-4D97-AF65-F5344CB8AC3E}">
        <p14:creationId xmlns:p14="http://schemas.microsoft.com/office/powerpoint/2010/main" val="23470238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 Layered architecture pattern</a:t>
            </a:r>
            <a:endParaRPr lang="en-US" dirty="0"/>
          </a:p>
        </p:txBody>
      </p:sp>
      <p:pic>
        <p:nvPicPr>
          <p:cNvPr id="4" name="Content Placeholder 3" descr="6.6 LayeredArch.eps"/>
          <p:cNvPicPr>
            <a:picLocks noGrp="1" noChangeAspect="1"/>
          </p:cNvPicPr>
          <p:nvPr>
            <p:ph idx="1"/>
          </p:nvPr>
        </p:nvPicPr>
        <p:blipFill>
          <a:blip r:embed="rId2"/>
          <a:srcRect l="-16082" r="-16082"/>
          <a:stretch>
            <a:fillRect/>
          </a:stretch>
        </p:blipFill>
        <p:spPr>
          <a:xfrm>
            <a:off x="740945" y="1600200"/>
            <a:ext cx="7271456" cy="3999021"/>
          </a:xfrm>
        </p:spPr>
      </p:pic>
    </p:spTree>
    <p:extLst>
      <p:ext uri="{BB962C8B-B14F-4D97-AF65-F5344CB8AC3E}">
        <p14:creationId xmlns:p14="http://schemas.microsoft.com/office/powerpoint/2010/main" val="6577743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lIns="90487" tIns="44450" rIns="90487" bIns="44450"/>
          <a:lstStyle/>
          <a:p>
            <a:r>
              <a:rPr lang="en-GB" dirty="0" smtClean="0"/>
              <a:t>2 - Layered architecture pattern</a:t>
            </a:r>
            <a:endParaRPr lang="en-GB" dirty="0"/>
          </a:p>
        </p:txBody>
      </p:sp>
      <p:sp>
        <p:nvSpPr>
          <p:cNvPr id="19459" name="Rectangle 3"/>
          <p:cNvSpPr>
            <a:spLocks noGrp="1" noChangeArrowheads="1"/>
          </p:cNvSpPr>
          <p:nvPr>
            <p:ph idx="1"/>
          </p:nvPr>
        </p:nvSpPr>
        <p:spPr>
          <a:noFill/>
          <a:ln/>
        </p:spPr>
        <p:txBody>
          <a:bodyPr lIns="90487" tIns="44450" rIns="90487" bIns="44450"/>
          <a:lstStyle/>
          <a:p>
            <a:r>
              <a:rPr lang="en-GB" dirty="0"/>
              <a:t>Used to model the interfacing of sub-systems.</a:t>
            </a:r>
          </a:p>
          <a:p>
            <a:r>
              <a:rPr lang="en-GB" dirty="0"/>
              <a:t>Organises the system into a </a:t>
            </a:r>
            <a:r>
              <a:rPr lang="en-GB" u="sng" dirty="0"/>
              <a:t>set of layers</a:t>
            </a:r>
            <a:r>
              <a:rPr lang="en-GB" dirty="0"/>
              <a:t> (or abstract machines) each of which provide a set of services.</a:t>
            </a:r>
          </a:p>
          <a:p>
            <a:r>
              <a:rPr lang="en-GB" dirty="0"/>
              <a:t>Supports the </a:t>
            </a:r>
            <a:r>
              <a:rPr lang="en-GB" u="sng" dirty="0"/>
              <a:t>incremental development</a:t>
            </a:r>
            <a:r>
              <a:rPr lang="en-GB" dirty="0"/>
              <a:t> of sub-systems in different layers. When a layer interface changes, only the adjacent layer is affected.</a:t>
            </a:r>
          </a:p>
          <a:p>
            <a:r>
              <a:rPr lang="en-GB" dirty="0"/>
              <a:t>However, often artificial to structure systems in this way.</a:t>
            </a:r>
          </a:p>
        </p:txBody>
      </p:sp>
    </p:spTree>
    <p:extLst>
      <p:ext uri="{BB962C8B-B14F-4D97-AF65-F5344CB8AC3E}">
        <p14:creationId xmlns:p14="http://schemas.microsoft.com/office/powerpoint/2010/main" val="380582970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Layered architecture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35607648"/>
              </p:ext>
            </p:extLst>
          </p:nvPr>
        </p:nvGraphicFramePr>
        <p:xfrm>
          <a:off x="228600" y="990600"/>
          <a:ext cx="8763000" cy="5829174"/>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6934200">
                  <a:extLst>
                    <a:ext uri="{9D8B030D-6E8A-4147-A177-3AD203B41FA5}">
                      <a16:colId xmlns:a16="http://schemas.microsoft.com/office/drawing/2014/main" val="20001"/>
                    </a:ext>
                  </a:extLst>
                </a:gridCol>
              </a:tblGrid>
              <a:tr h="456949">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Name</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Layered </a:t>
                      </a:r>
                      <a:r>
                        <a:rPr lang="en-GB" sz="1800" b="1" dirty="0" smtClean="0">
                          <a:solidFill>
                            <a:srgbClr val="000000"/>
                          </a:solidFill>
                          <a:latin typeface="Helvetica"/>
                          <a:ea typeface="Times New Roman"/>
                          <a:cs typeface="Helvetica"/>
                        </a:rPr>
                        <a:t>architecture</a:t>
                      </a:r>
                      <a:endParaRPr lang="en-GB" sz="18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1051610">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Description</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Organizes the system into layers with related functionality associated with each layer. A </a:t>
                      </a:r>
                      <a:r>
                        <a:rPr lang="en-GB" sz="1800" u="sng" dirty="0">
                          <a:solidFill>
                            <a:srgbClr val="000000"/>
                          </a:solidFill>
                          <a:latin typeface="Helvetica"/>
                          <a:ea typeface="Times New Roman"/>
                          <a:cs typeface="Helvetica"/>
                        </a:rPr>
                        <a:t>layer</a:t>
                      </a:r>
                      <a:r>
                        <a:rPr lang="en-GB" sz="1800" dirty="0">
                          <a:solidFill>
                            <a:srgbClr val="000000"/>
                          </a:solidFill>
                          <a:latin typeface="Helvetica"/>
                          <a:ea typeface="Times New Roman"/>
                          <a:cs typeface="Helvetica"/>
                        </a:rPr>
                        <a:t> provides services to the layer above it so the lowest-level layers represent core services that are likely to be used throughout the system. See Figure 6.6.</a:t>
                      </a:r>
                    </a:p>
                  </a:txBody>
                  <a:tcPr marL="68580" marR="68580" marT="0" marB="0"/>
                </a:tc>
                <a:extLst>
                  <a:ext uri="{0D108BD9-81ED-4DB2-BD59-A6C34878D82A}">
                    <a16:rowId xmlns:a16="http://schemas.microsoft.com/office/drawing/2014/main" val="10001"/>
                  </a:ext>
                </a:extLst>
              </a:tr>
              <a:tr h="525805">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Example</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A layered model of a system for sharing copyright documents held in different libraries, as shown in Figure 6.7.</a:t>
                      </a:r>
                    </a:p>
                  </a:txBody>
                  <a:tcPr marL="68580" marR="68580" marT="0" marB="0"/>
                </a:tc>
                <a:extLst>
                  <a:ext uri="{0D108BD9-81ED-4DB2-BD59-A6C34878D82A}">
                    <a16:rowId xmlns:a16="http://schemas.microsoft.com/office/drawing/2014/main" val="10002"/>
                  </a:ext>
                </a:extLst>
              </a:tr>
              <a:tr h="1051610">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When used</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Used when building new facilities on top of existing systems; when the development is spread across several teams with each team responsibility for a layer of functionality; when there is a requirement for multi-level security.</a:t>
                      </a:r>
                    </a:p>
                  </a:txBody>
                  <a:tcPr marL="68580" marR="68580" marT="0" marB="0"/>
                </a:tc>
                <a:extLst>
                  <a:ext uri="{0D108BD9-81ED-4DB2-BD59-A6C34878D82A}">
                    <a16:rowId xmlns:a16="http://schemas.microsoft.com/office/drawing/2014/main" val="10003"/>
                  </a:ext>
                </a:extLst>
              </a:tr>
              <a:tr h="1051610">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Advantages</a:t>
                      </a: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Allows replacement of entire layers so long as the interface is maintained. Redundant facilities (e.g., authentication) can be provided in each layer to increase the dependability of the system.</a:t>
                      </a:r>
                    </a:p>
                  </a:txBody>
                  <a:tcPr marL="68580" marR="68580" marT="0" marB="0"/>
                </a:tc>
                <a:extLst>
                  <a:ext uri="{0D108BD9-81ED-4DB2-BD59-A6C34878D82A}">
                    <a16:rowId xmlns:a16="http://schemas.microsoft.com/office/drawing/2014/main" val="10004"/>
                  </a:ext>
                </a:extLst>
              </a:tr>
              <a:tr h="1577415">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Disadvantages</a:t>
                      </a:r>
                    </a:p>
                  </a:txBody>
                  <a:tcPr marL="68580" marR="68580" marT="0" marB="0"/>
                </a:tc>
                <a:tc>
                  <a:txBody>
                    <a:bodyPr/>
                    <a:lstStyle/>
                    <a:p>
                      <a:pPr algn="l">
                        <a:spcAft>
                          <a:spcPts val="0"/>
                        </a:spcAft>
                        <a:tabLst>
                          <a:tab pos="342900" algn="l"/>
                          <a:tab pos="685800" algn="l"/>
                          <a:tab pos="1028700" algn="l"/>
                        </a:tabLst>
                      </a:pPr>
                      <a:r>
                        <a:rPr lang="en-GB" sz="1800" dirty="0">
                          <a:solidFill>
                            <a:srgbClr val="000000"/>
                          </a:solidFill>
                          <a:latin typeface="Helvetica"/>
                          <a:ea typeface="Times New Roman"/>
                          <a:cs typeface="Helvetica"/>
                        </a:rPr>
                        <a:t>In practice, providing a clean separation between layers is often difficult and a high-level layer may have to interact directly with lower-level layers rather than through the layer immediately below it. Performance can be a problem because of multiple levels of interpretation of a service request as it is processed at each layer</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1382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diagrams</a:t>
            </a:r>
            <a:endParaRPr lang="en-CA" dirty="0"/>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b="53425"/>
          <a:stretch/>
        </p:blipFill>
        <p:spPr>
          <a:xfrm>
            <a:off x="139470" y="1447800"/>
            <a:ext cx="8852130" cy="4953000"/>
          </a:xfrm>
        </p:spPr>
      </p:pic>
      <p:pic>
        <p:nvPicPr>
          <p:cNvPr id="5" name="Content Placeholder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auto">
          <a:xfrm>
            <a:off x="6172200" y="82599"/>
            <a:ext cx="2819400" cy="3387046"/>
          </a:xfrm>
          <a:prstGeom prst="rect">
            <a:avLst/>
          </a:prstGeom>
          <a:noFill/>
          <a:ln>
            <a:solidFill>
              <a:srgbClr val="0070C0"/>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38486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t>
            </a:r>
            <a:endParaRPr lang="en-US" dirty="0"/>
          </a:p>
        </p:txBody>
      </p:sp>
      <p:sp>
        <p:nvSpPr>
          <p:cNvPr id="3" name="Content Placeholder 2"/>
          <p:cNvSpPr>
            <a:spLocks noGrp="1"/>
          </p:cNvSpPr>
          <p:nvPr>
            <p:ph idx="1"/>
          </p:nvPr>
        </p:nvSpPr>
        <p:spPr/>
        <p:txBody>
          <a:bodyPr/>
          <a:lstStyle/>
          <a:p>
            <a:endParaRPr lang="tr-TR"/>
          </a:p>
        </p:txBody>
      </p:sp>
      <p:pic>
        <p:nvPicPr>
          <p:cNvPr id="1026" name="Picture 2" descr="https://upload.wikimedia.org/wikipedia/commons/thumb/a/af/Android-System-Architecture.svg/2000px-Android-System-Architecture.svg.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14400" y="1066799"/>
            <a:ext cx="7010400" cy="5688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iscw.com/wp-content/uploads/2016/01/Android-distribution-Number.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6847" b="15794"/>
          <a:stretch/>
        </p:blipFill>
        <p:spPr bwMode="auto">
          <a:xfrm>
            <a:off x="4038600" y="152401"/>
            <a:ext cx="226249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4396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architecture of a library system</a:t>
            </a:r>
            <a:r>
              <a:rPr lang="en-GB" dirty="0" smtClean="0"/>
              <a:t> </a:t>
            </a:r>
            <a:endParaRPr lang="en-US" dirty="0"/>
          </a:p>
        </p:txBody>
      </p:sp>
      <p:pic>
        <p:nvPicPr>
          <p:cNvPr id="4" name="Content Placeholder 3" descr="6.7 LIBSYSArch.eps"/>
          <p:cNvPicPr>
            <a:picLocks noGrp="1" noChangeAspect="1"/>
          </p:cNvPicPr>
          <p:nvPr>
            <p:ph idx="1"/>
          </p:nvPr>
        </p:nvPicPr>
        <p:blipFill rotWithShape="1">
          <a:blip r:embed="rId2"/>
          <a:srcRect l="-3643" r="-3643"/>
          <a:stretch/>
        </p:blipFill>
        <p:spPr>
          <a:xfrm>
            <a:off x="381000" y="1041400"/>
            <a:ext cx="8382000" cy="5588000"/>
          </a:xfrm>
        </p:spPr>
      </p:pic>
    </p:spTree>
    <p:extLst>
      <p:ext uri="{BB962C8B-B14F-4D97-AF65-F5344CB8AC3E}">
        <p14:creationId xmlns:p14="http://schemas.microsoft.com/office/powerpoint/2010/main" val="299965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sz="3200" b="1" dirty="0" smtClean="0"/>
              <a:t>Review of </a:t>
            </a:r>
            <a:r>
              <a:rPr lang="en-US" sz="3200" b="1" dirty="0"/>
              <a:t>several Architectural </a:t>
            </a:r>
            <a:r>
              <a:rPr lang="en-US" sz="3200" b="1" dirty="0" smtClean="0"/>
              <a:t>patterns:</a:t>
            </a:r>
          </a:p>
          <a:p>
            <a:pPr lvl="1"/>
            <a:r>
              <a:rPr lang="en-US" sz="2800" b="1" dirty="0"/>
              <a:t>1 - Model-View-Controller (MVC) pattern</a:t>
            </a:r>
            <a:r>
              <a:rPr lang="en-GB" sz="2800" b="1" dirty="0"/>
              <a:t> </a:t>
            </a:r>
            <a:endParaRPr lang="en-GB" sz="2800" b="1" dirty="0" smtClean="0"/>
          </a:p>
          <a:p>
            <a:pPr lvl="1"/>
            <a:r>
              <a:rPr lang="en-GB" sz="2800" b="1" dirty="0" smtClean="0"/>
              <a:t>2 </a:t>
            </a:r>
            <a:r>
              <a:rPr lang="en-GB" sz="2800" b="1" dirty="0"/>
              <a:t>- Layered architecture </a:t>
            </a:r>
            <a:r>
              <a:rPr lang="en-GB" sz="2800" b="1" dirty="0" smtClean="0"/>
              <a:t>pattern</a:t>
            </a:r>
          </a:p>
          <a:p>
            <a:pPr lvl="1"/>
            <a:r>
              <a:rPr lang="en-GB" sz="2800" b="1" dirty="0"/>
              <a:t>3 - Repository architecture </a:t>
            </a:r>
            <a:r>
              <a:rPr lang="en-GB" sz="2800" b="1" dirty="0" smtClean="0"/>
              <a:t>pattern</a:t>
            </a:r>
          </a:p>
          <a:p>
            <a:pPr lvl="1"/>
            <a:r>
              <a:rPr lang="en-GB" sz="2800" b="1" dirty="0"/>
              <a:t>4 - Client-server architecture </a:t>
            </a:r>
            <a:r>
              <a:rPr lang="en-GB" sz="2800" b="1" dirty="0" smtClean="0"/>
              <a:t>pattern</a:t>
            </a:r>
          </a:p>
          <a:p>
            <a:pPr lvl="1"/>
            <a:r>
              <a:rPr lang="en-US" sz="2800" b="1" dirty="0"/>
              <a:t>5 - Pipe and filter architecture </a:t>
            </a:r>
            <a:r>
              <a:rPr lang="en-US" sz="2800" b="1" dirty="0" smtClean="0"/>
              <a:t>pattern</a:t>
            </a:r>
            <a:endParaRPr lang="en-US" sz="3200" b="1" dirty="0"/>
          </a:p>
        </p:txBody>
      </p:sp>
      <p:sp>
        <p:nvSpPr>
          <p:cNvPr id="4" name="Rounded Rectangle 3"/>
          <p:cNvSpPr/>
          <p:nvPr/>
        </p:nvSpPr>
        <p:spPr>
          <a:xfrm>
            <a:off x="438150" y="2971800"/>
            <a:ext cx="60388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3828695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 Repository architecture </a:t>
            </a:r>
            <a:r>
              <a:rPr lang="en-GB" dirty="0" smtClean="0"/>
              <a:t>pattern</a:t>
            </a:r>
            <a:endParaRPr lang="en-US" dirty="0"/>
          </a:p>
        </p:txBody>
      </p:sp>
      <p:pic>
        <p:nvPicPr>
          <p:cNvPr id="4" name="Content Placeholder 3" descr="6.9 RepositoryIDE.eps"/>
          <p:cNvPicPr>
            <a:picLocks noGrp="1" noChangeAspect="1"/>
          </p:cNvPicPr>
          <p:nvPr>
            <p:ph idx="1"/>
          </p:nvPr>
        </p:nvPicPr>
        <p:blipFill>
          <a:blip r:embed="rId2"/>
          <a:srcRect t="-12287" b="-12287"/>
          <a:stretch>
            <a:fillRect/>
          </a:stretch>
        </p:blipFill>
        <p:spPr>
          <a:xfrm>
            <a:off x="409486" y="1752600"/>
            <a:ext cx="8036199" cy="4419600"/>
          </a:xfrm>
        </p:spPr>
      </p:pic>
      <p:sp>
        <p:nvSpPr>
          <p:cNvPr id="3" name="Rectangle 2"/>
          <p:cNvSpPr/>
          <p:nvPr/>
        </p:nvSpPr>
        <p:spPr>
          <a:xfrm>
            <a:off x="381000" y="1068032"/>
            <a:ext cx="5060040" cy="461665"/>
          </a:xfrm>
          <a:prstGeom prst="rect">
            <a:avLst/>
          </a:prstGeom>
        </p:spPr>
        <p:txBody>
          <a:bodyPr wrap="none">
            <a:spAutoFit/>
          </a:bodyPr>
          <a:lstStyle/>
          <a:p>
            <a:r>
              <a:rPr lang="en-US" sz="2400" dirty="0"/>
              <a:t>A repository architecture for an IDE</a:t>
            </a:r>
            <a:r>
              <a:rPr lang="en-GB" sz="2400" dirty="0"/>
              <a:t> </a:t>
            </a:r>
            <a:endParaRPr lang="tr-TR" sz="2400" dirty="0"/>
          </a:p>
        </p:txBody>
      </p:sp>
    </p:spTree>
    <p:extLst>
      <p:ext uri="{BB962C8B-B14F-4D97-AF65-F5344CB8AC3E}">
        <p14:creationId xmlns:p14="http://schemas.microsoft.com/office/powerpoint/2010/main" val="20664575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p:spPr>
        <p:txBody>
          <a:bodyPr lIns="90487" tIns="44450" rIns="90487" bIns="44450"/>
          <a:lstStyle/>
          <a:p>
            <a:r>
              <a:rPr lang="en-GB" dirty="0" smtClean="0"/>
              <a:t>3 - Repository architecture pattern</a:t>
            </a:r>
            <a:endParaRPr lang="en-GB" dirty="0"/>
          </a:p>
        </p:txBody>
      </p:sp>
      <p:sp>
        <p:nvSpPr>
          <p:cNvPr id="13315" name="Rectangle 3"/>
          <p:cNvSpPr>
            <a:spLocks noGrp="1" noChangeArrowheads="1"/>
          </p:cNvSpPr>
          <p:nvPr>
            <p:ph idx="1"/>
          </p:nvPr>
        </p:nvSpPr>
        <p:spPr>
          <a:noFill/>
          <a:ln/>
        </p:spPr>
        <p:txBody>
          <a:bodyPr lIns="90487" tIns="44450" rIns="90487" bIns="44450"/>
          <a:lstStyle/>
          <a:p>
            <a:pPr>
              <a:lnSpc>
                <a:spcPct val="90000"/>
              </a:lnSpc>
            </a:pPr>
            <a:r>
              <a:rPr lang="en-GB" dirty="0"/>
              <a:t>Sub-systems must exchange data. This may be done in two ways:</a:t>
            </a:r>
          </a:p>
          <a:p>
            <a:pPr lvl="1">
              <a:lnSpc>
                <a:spcPct val="90000"/>
              </a:lnSpc>
            </a:pPr>
            <a:r>
              <a:rPr lang="en-GB" u="sng" dirty="0"/>
              <a:t>Shared data</a:t>
            </a:r>
            <a:r>
              <a:rPr lang="en-GB" dirty="0"/>
              <a:t> is held in a </a:t>
            </a:r>
            <a:r>
              <a:rPr lang="en-GB" u="sng" dirty="0"/>
              <a:t>central database or repository </a:t>
            </a:r>
            <a:r>
              <a:rPr lang="en-GB" dirty="0"/>
              <a:t>and may be accessed by all sub-systems;</a:t>
            </a:r>
          </a:p>
          <a:p>
            <a:pPr lvl="1">
              <a:lnSpc>
                <a:spcPct val="90000"/>
              </a:lnSpc>
            </a:pPr>
            <a:r>
              <a:rPr lang="en-GB" dirty="0"/>
              <a:t>Each sub-system maintains its own database and passes data explicitly to other sub-systems.</a:t>
            </a:r>
          </a:p>
          <a:p>
            <a:pPr>
              <a:lnSpc>
                <a:spcPct val="90000"/>
              </a:lnSpc>
            </a:pPr>
            <a:r>
              <a:rPr lang="en-GB" dirty="0"/>
              <a:t>When large amounts of data are to be shared, the repository model of sharing is most commonly </a:t>
            </a:r>
            <a:r>
              <a:rPr lang="en-GB" dirty="0" smtClean="0"/>
              <a:t>used a this is an efficient data sharing mechanism.</a:t>
            </a:r>
            <a:endParaRPr lang="en-GB" dirty="0"/>
          </a:p>
        </p:txBody>
      </p:sp>
    </p:spTree>
    <p:extLst>
      <p:ext uri="{BB962C8B-B14F-4D97-AF65-F5344CB8AC3E}">
        <p14:creationId xmlns:p14="http://schemas.microsoft.com/office/powerpoint/2010/main" val="322642768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Repository architecture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48985778"/>
              </p:ext>
            </p:extLst>
          </p:nvPr>
        </p:nvGraphicFramePr>
        <p:xfrm>
          <a:off x="152400" y="990598"/>
          <a:ext cx="8839200" cy="5835562"/>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tblGrid>
              <a:tr h="402108">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Name</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Repository</a:t>
                      </a:r>
                      <a:r>
                        <a:rPr lang="en-GB" sz="1800" b="1" dirty="0" smtClean="0">
                          <a:solidFill>
                            <a:srgbClr val="000000"/>
                          </a:solidFill>
                          <a:latin typeface="Helvetica"/>
                          <a:ea typeface="Times New Roman"/>
                          <a:cs typeface="Helvetica"/>
                        </a:rPr>
                        <a:t> </a:t>
                      </a:r>
                      <a:endParaRPr lang="en-GB" sz="18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694049">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Description</a:t>
                      </a:r>
                      <a:endParaRPr lang="en-GB" sz="18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All data in a system is managed in a </a:t>
                      </a:r>
                      <a:r>
                        <a:rPr lang="en-GB" sz="1800" u="sng" dirty="0">
                          <a:solidFill>
                            <a:srgbClr val="000000"/>
                          </a:solidFill>
                          <a:latin typeface="Helvetica"/>
                          <a:ea typeface="Times New Roman"/>
                          <a:cs typeface="Helvetica"/>
                        </a:rPr>
                        <a:t>central repository</a:t>
                      </a:r>
                      <a:r>
                        <a:rPr lang="en-GB" sz="1800" u="none" dirty="0">
                          <a:solidFill>
                            <a:srgbClr val="000000"/>
                          </a:solidFill>
                          <a:latin typeface="Helvetica"/>
                          <a:ea typeface="Times New Roman"/>
                          <a:cs typeface="Helvetica"/>
                        </a:rPr>
                        <a:t> </a:t>
                      </a:r>
                      <a:r>
                        <a:rPr lang="en-GB" sz="1800" dirty="0">
                          <a:solidFill>
                            <a:srgbClr val="000000"/>
                          </a:solidFill>
                          <a:latin typeface="Helvetica"/>
                          <a:ea typeface="Times New Roman"/>
                          <a:cs typeface="Helvetica"/>
                        </a:rPr>
                        <a:t>that is accessible to all system components. Components do not interact directly, only through the repository. </a:t>
                      </a:r>
                    </a:p>
                  </a:txBody>
                  <a:tcPr marL="68580" marR="68580" marT="0" marB="0"/>
                </a:tc>
                <a:extLst>
                  <a:ext uri="{0D108BD9-81ED-4DB2-BD59-A6C34878D82A}">
                    <a16:rowId xmlns:a16="http://schemas.microsoft.com/office/drawing/2014/main" val="10001"/>
                  </a:ext>
                </a:extLst>
              </a:tr>
              <a:tr h="925398">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Example</a:t>
                      </a:r>
                      <a:endParaRPr lang="en-GB" sz="18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Figure 6.9 is an example of an IDE where the components use a repository of system design information. Each software tool generates information which is then available for use by other tools.</a:t>
                      </a:r>
                    </a:p>
                  </a:txBody>
                  <a:tcPr marL="68580" marR="68580" marT="0" marB="0"/>
                </a:tc>
                <a:extLst>
                  <a:ext uri="{0D108BD9-81ED-4DB2-BD59-A6C34878D82A}">
                    <a16:rowId xmlns:a16="http://schemas.microsoft.com/office/drawing/2014/main" val="10002"/>
                  </a:ext>
                </a:extLst>
              </a:tr>
              <a:tr h="115674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When used</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smtClean="0">
                          <a:solidFill>
                            <a:srgbClr val="000000"/>
                          </a:solidFill>
                          <a:latin typeface="Helvetica"/>
                          <a:ea typeface="Times New Roman"/>
                          <a:cs typeface="Helvetica"/>
                        </a:rPr>
                        <a:t>You should use </a:t>
                      </a:r>
                      <a:r>
                        <a:rPr lang="en-GB" sz="1800" dirty="0">
                          <a:solidFill>
                            <a:srgbClr val="000000"/>
                          </a:solidFill>
                          <a:latin typeface="Helvetica"/>
                          <a:ea typeface="Times New Roman"/>
                          <a:cs typeface="Helvetica"/>
                        </a:rPr>
                        <a:t>this pattern when you have a system in which large volumes of information are generated that has to be stored for a long time. You may also use it in data-driven systems where the inclusion of data in the repository triggers an action or tool.</a:t>
                      </a:r>
                    </a:p>
                  </a:txBody>
                  <a:tcPr marL="68580" marR="68580" marT="0" marB="0"/>
                </a:tc>
                <a:extLst>
                  <a:ext uri="{0D108BD9-81ED-4DB2-BD59-A6C34878D82A}">
                    <a16:rowId xmlns:a16="http://schemas.microsoft.com/office/drawing/2014/main" val="10003"/>
                  </a:ext>
                </a:extLst>
              </a:tr>
              <a:tr h="115674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Components can be independent—they do not need to know of the existence of other components. Changes made by one component can be propagated to all components. All data can be managed consistently (e.g., backups done at the same time) as it is all in one place. </a:t>
                      </a:r>
                    </a:p>
                  </a:txBody>
                  <a:tcPr marL="68580" marR="68580" marT="0" marB="0"/>
                </a:tc>
                <a:extLst>
                  <a:ext uri="{0D108BD9-81ED-4DB2-BD59-A6C34878D82A}">
                    <a16:rowId xmlns:a16="http://schemas.microsoft.com/office/drawing/2014/main" val="10004"/>
                  </a:ext>
                </a:extLst>
              </a:tr>
              <a:tr h="115674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Disadvantages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The repository is a </a:t>
                      </a:r>
                      <a:r>
                        <a:rPr lang="en-GB" sz="1800" u="sng" dirty="0">
                          <a:solidFill>
                            <a:srgbClr val="000000"/>
                          </a:solidFill>
                          <a:latin typeface="Helvetica"/>
                          <a:ea typeface="Times New Roman"/>
                          <a:cs typeface="Helvetica"/>
                        </a:rPr>
                        <a:t>single point of failure</a:t>
                      </a:r>
                      <a:r>
                        <a:rPr lang="en-GB" sz="1800" dirty="0">
                          <a:solidFill>
                            <a:srgbClr val="000000"/>
                          </a:solidFill>
                          <a:latin typeface="Helvetica"/>
                          <a:ea typeface="Times New Roman"/>
                          <a:cs typeface="Helvetica"/>
                        </a:rPr>
                        <a:t> so problems in the repository affect the whole system. May be inefficiencies in organizing all communication through the repository. Distributing the repository across several computers may be difficult</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45912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sz="3200" b="1" dirty="0" smtClean="0"/>
              <a:t>Review of </a:t>
            </a:r>
            <a:r>
              <a:rPr lang="en-US" sz="3200" b="1" dirty="0"/>
              <a:t>several Architectural </a:t>
            </a:r>
            <a:r>
              <a:rPr lang="en-US" sz="3200" b="1" dirty="0" smtClean="0"/>
              <a:t>patterns:</a:t>
            </a:r>
          </a:p>
          <a:p>
            <a:pPr lvl="1"/>
            <a:r>
              <a:rPr lang="en-US" sz="2800" b="1" dirty="0"/>
              <a:t>1 - Model-View-Controller (MVC) pattern</a:t>
            </a:r>
            <a:r>
              <a:rPr lang="en-GB" sz="2800" b="1" dirty="0"/>
              <a:t> </a:t>
            </a:r>
            <a:endParaRPr lang="en-GB" sz="2800" b="1" dirty="0" smtClean="0"/>
          </a:p>
          <a:p>
            <a:pPr lvl="1"/>
            <a:r>
              <a:rPr lang="en-GB" sz="2800" b="1" dirty="0" smtClean="0"/>
              <a:t>2 </a:t>
            </a:r>
            <a:r>
              <a:rPr lang="en-GB" sz="2800" b="1" dirty="0"/>
              <a:t>- Layered architecture </a:t>
            </a:r>
            <a:r>
              <a:rPr lang="en-GB" sz="2800" b="1" dirty="0" smtClean="0"/>
              <a:t>pattern</a:t>
            </a:r>
          </a:p>
          <a:p>
            <a:pPr lvl="1"/>
            <a:r>
              <a:rPr lang="en-GB" sz="2800" b="1" dirty="0"/>
              <a:t>3 - Repository architecture </a:t>
            </a:r>
            <a:r>
              <a:rPr lang="en-GB" sz="2800" b="1" dirty="0" smtClean="0"/>
              <a:t>pattern</a:t>
            </a:r>
          </a:p>
          <a:p>
            <a:pPr lvl="1"/>
            <a:r>
              <a:rPr lang="en-GB" sz="2800" b="1" dirty="0"/>
              <a:t>4 - Client-server architecture </a:t>
            </a:r>
            <a:r>
              <a:rPr lang="en-GB" sz="2800" b="1" dirty="0" smtClean="0"/>
              <a:t>pattern</a:t>
            </a:r>
          </a:p>
          <a:p>
            <a:pPr lvl="1"/>
            <a:r>
              <a:rPr lang="en-US" sz="2800" b="1" dirty="0"/>
              <a:t>5 - Pipe and filter architecture </a:t>
            </a:r>
            <a:r>
              <a:rPr lang="en-US" sz="2800" b="1" dirty="0" smtClean="0"/>
              <a:t>pattern</a:t>
            </a:r>
            <a:endParaRPr lang="en-US" sz="3200" b="1" dirty="0"/>
          </a:p>
        </p:txBody>
      </p:sp>
      <p:sp>
        <p:nvSpPr>
          <p:cNvPr id="4" name="Rounded Rectangle 3"/>
          <p:cNvSpPr/>
          <p:nvPr/>
        </p:nvSpPr>
        <p:spPr>
          <a:xfrm>
            <a:off x="533400" y="3581400"/>
            <a:ext cx="60388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0754216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 client–server architecture for a film library</a:t>
            </a:r>
            <a:r>
              <a:rPr lang="en-GB" sz="3200" dirty="0" smtClean="0"/>
              <a:t> </a:t>
            </a:r>
            <a:endParaRPr lang="en-US" sz="3200" dirty="0"/>
          </a:p>
        </p:txBody>
      </p:sp>
      <p:pic>
        <p:nvPicPr>
          <p:cNvPr id="4" name="Content Placeholder 3" descr="6.11 ClientServerFilmPhoto.eps"/>
          <p:cNvPicPr>
            <a:picLocks noGrp="1" noChangeAspect="1"/>
          </p:cNvPicPr>
          <p:nvPr>
            <p:ph idx="1"/>
          </p:nvPr>
        </p:nvPicPr>
        <p:blipFill>
          <a:blip r:embed="rId2"/>
          <a:srcRect l="-1062" r="-1062"/>
          <a:stretch>
            <a:fillRect/>
          </a:stretch>
        </p:blipFill>
        <p:spPr>
          <a:xfrm>
            <a:off x="822014" y="1775831"/>
            <a:ext cx="7203898" cy="3961866"/>
          </a:xfrm>
        </p:spPr>
      </p:pic>
    </p:spTree>
    <p:extLst>
      <p:ext uri="{BB962C8B-B14F-4D97-AF65-F5344CB8AC3E}">
        <p14:creationId xmlns:p14="http://schemas.microsoft.com/office/powerpoint/2010/main" val="14956341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noFill/>
          <a:ln/>
        </p:spPr>
        <p:txBody>
          <a:bodyPr lIns="90487" tIns="44450" rIns="90487" bIns="44450"/>
          <a:lstStyle/>
          <a:p>
            <a:r>
              <a:rPr lang="en-GB" dirty="0" smtClean="0"/>
              <a:t>4 - Client</a:t>
            </a:r>
            <a:r>
              <a:rPr lang="en-GB" dirty="0"/>
              <a:t>-server</a:t>
            </a:r>
            <a:r>
              <a:rPr lang="en-GB" dirty="0" smtClean="0"/>
              <a:t> architecture pattern</a:t>
            </a:r>
            <a:endParaRPr lang="en-GB" dirty="0"/>
          </a:p>
        </p:txBody>
      </p:sp>
      <p:sp>
        <p:nvSpPr>
          <p:cNvPr id="16387" name="Rectangle 3"/>
          <p:cNvSpPr>
            <a:spLocks noGrp="1" noChangeArrowheads="1"/>
          </p:cNvSpPr>
          <p:nvPr>
            <p:ph idx="1"/>
          </p:nvPr>
        </p:nvSpPr>
        <p:spPr>
          <a:noFill/>
          <a:ln/>
        </p:spPr>
        <p:txBody>
          <a:bodyPr lIns="90487" tIns="44450" rIns="90487" bIns="44450"/>
          <a:lstStyle/>
          <a:p>
            <a:pPr>
              <a:lnSpc>
                <a:spcPct val="90000"/>
              </a:lnSpc>
            </a:pPr>
            <a:r>
              <a:rPr lang="en-GB" dirty="0"/>
              <a:t>Distributed system model which shows how data and processing is distributed across a range of components</a:t>
            </a:r>
            <a:r>
              <a:rPr lang="en-GB" dirty="0" smtClean="0"/>
              <a:t>.</a:t>
            </a:r>
          </a:p>
          <a:p>
            <a:pPr lvl="1">
              <a:lnSpc>
                <a:spcPct val="90000"/>
              </a:lnSpc>
            </a:pPr>
            <a:r>
              <a:rPr lang="en-GB" dirty="0" smtClean="0"/>
              <a:t>Can be implemented on a single computer.</a:t>
            </a:r>
          </a:p>
          <a:p>
            <a:pPr>
              <a:lnSpc>
                <a:spcPct val="90000"/>
              </a:lnSpc>
            </a:pPr>
            <a:r>
              <a:rPr lang="en-GB" dirty="0"/>
              <a:t>Set of stand-alone servers which provide specific services such as printing, data management, etc.</a:t>
            </a:r>
          </a:p>
          <a:p>
            <a:pPr>
              <a:lnSpc>
                <a:spcPct val="90000"/>
              </a:lnSpc>
            </a:pPr>
            <a:r>
              <a:rPr lang="en-GB" dirty="0"/>
              <a:t>Set of clients which call on these services.</a:t>
            </a:r>
          </a:p>
          <a:p>
            <a:pPr>
              <a:lnSpc>
                <a:spcPct val="90000"/>
              </a:lnSpc>
            </a:pPr>
            <a:r>
              <a:rPr lang="en-GB" dirty="0"/>
              <a:t>Network which allows clients to access servers.</a:t>
            </a:r>
          </a:p>
        </p:txBody>
      </p:sp>
    </p:spTree>
    <p:extLst>
      <p:ext uri="{BB962C8B-B14F-4D97-AF65-F5344CB8AC3E}">
        <p14:creationId xmlns:p14="http://schemas.microsoft.com/office/powerpoint/2010/main" val="3520122915"/>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Client–server architecture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93023758"/>
              </p:ext>
            </p:extLst>
          </p:nvPr>
        </p:nvGraphicFramePr>
        <p:xfrm>
          <a:off x="228600" y="1142998"/>
          <a:ext cx="8762999" cy="5391136"/>
        </p:xfrm>
        <a:graphic>
          <a:graphicData uri="http://schemas.openxmlformats.org/drawingml/2006/table">
            <a:tbl>
              <a:tblPr firstRow="1" bandRow="1">
                <a:tableStyleId>{5C22544A-7EE6-4342-B048-85BDC9FD1C3A}</a:tableStyleId>
              </a:tblPr>
              <a:tblGrid>
                <a:gridCol w="2217997">
                  <a:extLst>
                    <a:ext uri="{9D8B030D-6E8A-4147-A177-3AD203B41FA5}">
                      <a16:colId xmlns:a16="http://schemas.microsoft.com/office/drawing/2014/main" val="20000"/>
                    </a:ext>
                  </a:extLst>
                </a:gridCol>
                <a:gridCol w="6545002">
                  <a:extLst>
                    <a:ext uri="{9D8B030D-6E8A-4147-A177-3AD203B41FA5}">
                      <a16:colId xmlns:a16="http://schemas.microsoft.com/office/drawing/2014/main" val="20001"/>
                    </a:ext>
                  </a:extLst>
                </a:gridCol>
              </a:tblGrid>
              <a:tr h="469701">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Name</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Client-</a:t>
                      </a:r>
                      <a:r>
                        <a:rPr lang="en-GB" sz="1800" b="1" dirty="0" smtClean="0">
                          <a:solidFill>
                            <a:srgbClr val="000000"/>
                          </a:solidFill>
                          <a:latin typeface="Helvetica"/>
                          <a:ea typeface="Times New Roman"/>
                          <a:cs typeface="Helvetica"/>
                        </a:rPr>
                        <a:t>server</a:t>
                      </a:r>
                      <a:endParaRPr lang="en-GB" sz="18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1080955">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Description</a:t>
                      </a:r>
                      <a:endParaRPr lang="en-GB" sz="18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smtClean="0">
                          <a:solidFill>
                            <a:srgbClr val="000000"/>
                          </a:solidFill>
                          <a:latin typeface="Helvetica"/>
                          <a:ea typeface="Times New Roman"/>
                          <a:cs typeface="Helvetica"/>
                        </a:rPr>
                        <a:t>The </a:t>
                      </a:r>
                      <a:r>
                        <a:rPr lang="en-GB" sz="1800" dirty="0">
                          <a:solidFill>
                            <a:srgbClr val="000000"/>
                          </a:solidFill>
                          <a:latin typeface="Helvetica"/>
                          <a:ea typeface="Times New Roman"/>
                          <a:cs typeface="Helvetica"/>
                        </a:rPr>
                        <a:t>functionality of the system is organized into services, with each service delivered from a separate server. Clients are users of these services and access servers to make use of them.</a:t>
                      </a:r>
                    </a:p>
                  </a:txBody>
                  <a:tcPr marL="68580" marR="68580" marT="0" marB="0"/>
                </a:tc>
                <a:extLst>
                  <a:ext uri="{0D108BD9-81ED-4DB2-BD59-A6C34878D82A}">
                    <a16:rowId xmlns:a16="http://schemas.microsoft.com/office/drawing/2014/main" val="10001"/>
                  </a:ext>
                </a:extLst>
              </a:tr>
              <a:tr h="54047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Example</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Figure 6.11 is an example of a film and video/DVD library organized as a client–server system.</a:t>
                      </a:r>
                    </a:p>
                  </a:txBody>
                  <a:tcPr marL="68580" marR="68580" marT="0" marB="0"/>
                </a:tc>
                <a:extLst>
                  <a:ext uri="{0D108BD9-81ED-4DB2-BD59-A6C34878D82A}">
                    <a16:rowId xmlns:a16="http://schemas.microsoft.com/office/drawing/2014/main" val="10002"/>
                  </a:ext>
                </a:extLst>
              </a:tr>
              <a:tr h="810717">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When used</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Used when data in a </a:t>
                      </a:r>
                      <a:r>
                        <a:rPr lang="en-GB" sz="1800" u="sng" dirty="0">
                          <a:solidFill>
                            <a:srgbClr val="000000"/>
                          </a:solidFill>
                          <a:latin typeface="Helvetica"/>
                          <a:ea typeface="Times New Roman"/>
                          <a:cs typeface="Helvetica"/>
                        </a:rPr>
                        <a:t>shared database </a:t>
                      </a:r>
                      <a:r>
                        <a:rPr lang="en-GB" sz="1800" dirty="0">
                          <a:solidFill>
                            <a:srgbClr val="000000"/>
                          </a:solidFill>
                          <a:latin typeface="Helvetica"/>
                          <a:ea typeface="Times New Roman"/>
                          <a:cs typeface="Helvetica"/>
                        </a:rPr>
                        <a:t>has to be accessed from a range of locations. Because servers can be replicated, may also be used when the load on a system is variable.</a:t>
                      </a:r>
                    </a:p>
                  </a:txBody>
                  <a:tcPr marL="68580" marR="68580" marT="0" marB="0"/>
                </a:tc>
                <a:extLst>
                  <a:ext uri="{0D108BD9-81ED-4DB2-BD59-A6C34878D82A}">
                    <a16:rowId xmlns:a16="http://schemas.microsoft.com/office/drawing/2014/main" val="10003"/>
                  </a:ext>
                </a:extLst>
              </a:tr>
              <a:tr h="1080955">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smtClean="0">
                          <a:solidFill>
                            <a:srgbClr val="000000"/>
                          </a:solidFill>
                          <a:latin typeface="Helvetica"/>
                          <a:ea typeface="Times New Roman"/>
                          <a:cs typeface="Helvetica"/>
                        </a:rPr>
                        <a:t>Servers </a:t>
                      </a:r>
                      <a:r>
                        <a:rPr lang="en-GB" sz="1800" dirty="0">
                          <a:solidFill>
                            <a:srgbClr val="000000"/>
                          </a:solidFill>
                          <a:latin typeface="Helvetica"/>
                          <a:ea typeface="Times New Roman"/>
                          <a:cs typeface="Helvetica"/>
                        </a:rPr>
                        <a:t>can be distributed across a network. General functionality (e.g., a printing service) can be available to all clients and does not need to be implemented by all services. </a:t>
                      </a:r>
                    </a:p>
                  </a:txBody>
                  <a:tcPr marL="68580" marR="68580" marT="0" marB="0"/>
                </a:tc>
                <a:extLst>
                  <a:ext uri="{0D108BD9-81ED-4DB2-BD59-A6C34878D82A}">
                    <a16:rowId xmlns:a16="http://schemas.microsoft.com/office/drawing/2014/main" val="10004"/>
                  </a:ext>
                </a:extLst>
              </a:tr>
              <a:tr h="1351195">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Disadvantages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Each service is a </a:t>
                      </a:r>
                      <a:r>
                        <a:rPr lang="en-GB" sz="1800" u="sng" dirty="0">
                          <a:solidFill>
                            <a:srgbClr val="000000"/>
                          </a:solidFill>
                          <a:latin typeface="Helvetica"/>
                          <a:ea typeface="Times New Roman"/>
                          <a:cs typeface="Helvetica"/>
                        </a:rPr>
                        <a:t>single point of failure </a:t>
                      </a:r>
                      <a:r>
                        <a:rPr lang="en-GB" sz="1800" dirty="0">
                          <a:solidFill>
                            <a:srgbClr val="000000"/>
                          </a:solidFill>
                          <a:latin typeface="Helvetica"/>
                          <a:ea typeface="Times New Roman"/>
                          <a:cs typeface="Helvetica"/>
                        </a:rPr>
                        <a:t>so susceptible to denial of service attacks or server failure. Performance may be unpredictable because it depends on the network as well as the system. May be management problems if servers are owned by different organizations</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344174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diagrams</a:t>
            </a:r>
            <a:endParaRPr lang="en-CA" dirty="0"/>
          </a:p>
        </p:txBody>
      </p:sp>
      <p:pic>
        <p:nvPicPr>
          <p:cNvPr id="4"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11637" t="43835" r="14863" b="1"/>
          <a:stretch/>
        </p:blipFill>
        <p:spPr>
          <a:xfrm>
            <a:off x="381001" y="1066800"/>
            <a:ext cx="6172200" cy="5666149"/>
          </a:xfrm>
        </p:spPr>
      </p:pic>
      <p:pic>
        <p:nvPicPr>
          <p:cNvPr id="6" name="Content Placeholder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auto">
          <a:xfrm>
            <a:off x="6574951" y="76200"/>
            <a:ext cx="2473746" cy="2971800"/>
          </a:xfrm>
          <a:prstGeom prst="rect">
            <a:avLst/>
          </a:prstGeom>
          <a:noFill/>
          <a:ln>
            <a:solidFill>
              <a:srgbClr val="0070C0"/>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091013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patterns</a:t>
            </a:r>
            <a:endParaRPr lang="en-US" dirty="0"/>
          </a:p>
        </p:txBody>
      </p:sp>
      <p:sp>
        <p:nvSpPr>
          <p:cNvPr id="3" name="Content Placeholder 2"/>
          <p:cNvSpPr>
            <a:spLocks noGrp="1"/>
          </p:cNvSpPr>
          <p:nvPr>
            <p:ph idx="1"/>
          </p:nvPr>
        </p:nvSpPr>
        <p:spPr/>
        <p:txBody>
          <a:bodyPr/>
          <a:lstStyle/>
          <a:p>
            <a:r>
              <a:rPr lang="en-US" sz="3200" b="1" dirty="0" smtClean="0"/>
              <a:t>Review of </a:t>
            </a:r>
            <a:r>
              <a:rPr lang="en-US" sz="3200" b="1" dirty="0"/>
              <a:t>several Architectural </a:t>
            </a:r>
            <a:r>
              <a:rPr lang="en-US" sz="3200" b="1" dirty="0" smtClean="0"/>
              <a:t>patterns:</a:t>
            </a:r>
          </a:p>
          <a:p>
            <a:pPr lvl="1"/>
            <a:r>
              <a:rPr lang="en-US" sz="2800" b="1" dirty="0"/>
              <a:t>1 - Model-View-Controller (MVC) pattern</a:t>
            </a:r>
            <a:r>
              <a:rPr lang="en-GB" sz="2800" b="1" dirty="0"/>
              <a:t> </a:t>
            </a:r>
            <a:endParaRPr lang="en-GB" sz="2800" b="1" dirty="0" smtClean="0"/>
          </a:p>
          <a:p>
            <a:pPr lvl="1"/>
            <a:r>
              <a:rPr lang="en-GB" sz="2800" b="1" dirty="0" smtClean="0"/>
              <a:t>2 </a:t>
            </a:r>
            <a:r>
              <a:rPr lang="en-GB" sz="2800" b="1" dirty="0"/>
              <a:t>- Layered architecture </a:t>
            </a:r>
            <a:r>
              <a:rPr lang="en-GB" sz="2800" b="1" dirty="0" smtClean="0"/>
              <a:t>pattern</a:t>
            </a:r>
          </a:p>
          <a:p>
            <a:pPr lvl="1"/>
            <a:r>
              <a:rPr lang="en-GB" sz="2800" b="1" dirty="0"/>
              <a:t>3 - Repository architecture </a:t>
            </a:r>
            <a:r>
              <a:rPr lang="en-GB" sz="2800" b="1" dirty="0" smtClean="0"/>
              <a:t>pattern</a:t>
            </a:r>
          </a:p>
          <a:p>
            <a:pPr lvl="1"/>
            <a:r>
              <a:rPr lang="en-GB" sz="2800" b="1" dirty="0"/>
              <a:t>4 - Client-server architecture </a:t>
            </a:r>
            <a:r>
              <a:rPr lang="en-GB" sz="2800" b="1" dirty="0" smtClean="0"/>
              <a:t>pattern</a:t>
            </a:r>
          </a:p>
          <a:p>
            <a:pPr lvl="1"/>
            <a:r>
              <a:rPr lang="en-US" sz="2800" b="1" dirty="0"/>
              <a:t>5 - Pipe and filter architecture </a:t>
            </a:r>
            <a:r>
              <a:rPr lang="en-US" sz="2800" b="1" dirty="0" smtClean="0"/>
              <a:t>pattern</a:t>
            </a:r>
            <a:endParaRPr lang="en-US" sz="3200" b="1" dirty="0"/>
          </a:p>
        </p:txBody>
      </p:sp>
      <p:sp>
        <p:nvSpPr>
          <p:cNvPr id="4" name="Rounded Rectangle 3"/>
          <p:cNvSpPr/>
          <p:nvPr/>
        </p:nvSpPr>
        <p:spPr>
          <a:xfrm>
            <a:off x="533400" y="4114800"/>
            <a:ext cx="632460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7194730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An example of the pipe and filter architecture</a:t>
            </a:r>
            <a:r>
              <a:rPr lang="en-GB" sz="3200" dirty="0" smtClean="0"/>
              <a:t> </a:t>
            </a:r>
            <a:endParaRPr lang="en-US" sz="3200" dirty="0"/>
          </a:p>
        </p:txBody>
      </p:sp>
      <p:pic>
        <p:nvPicPr>
          <p:cNvPr id="4" name="Content Placeholder 3" descr="6.13 InvoiceProc.eps"/>
          <p:cNvPicPr>
            <a:picLocks noGrp="1" noChangeAspect="1"/>
          </p:cNvPicPr>
          <p:nvPr>
            <p:ph idx="1"/>
          </p:nvPr>
        </p:nvPicPr>
        <p:blipFill>
          <a:blip r:embed="rId2"/>
          <a:srcRect t="-46243" b="-46243"/>
          <a:stretch>
            <a:fillRect/>
          </a:stretch>
        </p:blipFill>
        <p:spPr/>
      </p:pic>
    </p:spTree>
    <p:extLst>
      <p:ext uri="{BB962C8B-B14F-4D97-AF65-F5344CB8AC3E}">
        <p14:creationId xmlns:p14="http://schemas.microsoft.com/office/powerpoint/2010/main" val="1236826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a:ln/>
        </p:spPr>
        <p:txBody>
          <a:bodyPr lIns="90487" tIns="44450" rIns="90487" bIns="44450"/>
          <a:lstStyle/>
          <a:p>
            <a:r>
              <a:rPr lang="en-GB" dirty="0" smtClean="0"/>
              <a:t>5 - Pipe and filter architecture pattern</a:t>
            </a:r>
            <a:endParaRPr lang="en-GB" dirty="0"/>
          </a:p>
        </p:txBody>
      </p:sp>
      <p:sp>
        <p:nvSpPr>
          <p:cNvPr id="33795" name="Rectangle 3"/>
          <p:cNvSpPr>
            <a:spLocks noGrp="1" noChangeArrowheads="1"/>
          </p:cNvSpPr>
          <p:nvPr>
            <p:ph idx="1"/>
          </p:nvPr>
        </p:nvSpPr>
        <p:spPr>
          <a:noFill/>
          <a:ln/>
        </p:spPr>
        <p:txBody>
          <a:bodyPr lIns="90487" tIns="44450" rIns="90487" bIns="44450"/>
          <a:lstStyle/>
          <a:p>
            <a:pPr>
              <a:lnSpc>
                <a:spcPct val="90000"/>
              </a:lnSpc>
            </a:pPr>
            <a:r>
              <a:rPr lang="en-GB" dirty="0"/>
              <a:t>Functional transformations process their </a:t>
            </a:r>
            <a:r>
              <a:rPr lang="en-GB" u="sng" dirty="0"/>
              <a:t>inputs</a:t>
            </a:r>
            <a:r>
              <a:rPr lang="en-GB" dirty="0"/>
              <a:t> to produce </a:t>
            </a:r>
            <a:r>
              <a:rPr lang="en-GB" u="sng" dirty="0"/>
              <a:t>outputs</a:t>
            </a:r>
            <a:r>
              <a:rPr lang="en-GB" dirty="0"/>
              <a:t>.</a:t>
            </a:r>
          </a:p>
          <a:p>
            <a:pPr>
              <a:lnSpc>
                <a:spcPct val="90000"/>
              </a:lnSpc>
            </a:pPr>
            <a:r>
              <a:rPr lang="en-GB" dirty="0"/>
              <a:t>May be referred to as a pipe and filter model (as in UNIX shell).</a:t>
            </a:r>
          </a:p>
          <a:p>
            <a:pPr>
              <a:lnSpc>
                <a:spcPct val="90000"/>
              </a:lnSpc>
            </a:pPr>
            <a:r>
              <a:rPr lang="en-GB" dirty="0"/>
              <a:t>Variants of this approach are very common. When transformations are sequential, this is a batch sequential model which is extensively used in data processing systems.</a:t>
            </a:r>
          </a:p>
          <a:p>
            <a:pPr>
              <a:lnSpc>
                <a:spcPct val="90000"/>
              </a:lnSpc>
            </a:pPr>
            <a:r>
              <a:rPr lang="en-GB" dirty="0"/>
              <a:t>Not really suitable for interactive systems.</a:t>
            </a:r>
          </a:p>
        </p:txBody>
      </p:sp>
    </p:spTree>
    <p:extLst>
      <p:ext uri="{BB962C8B-B14F-4D97-AF65-F5344CB8AC3E}">
        <p14:creationId xmlns:p14="http://schemas.microsoft.com/office/powerpoint/2010/main" val="412506133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ipe and filter architecture pattern</a:t>
            </a:r>
            <a:r>
              <a:rPr lang="en-GB"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5682154"/>
              </p:ext>
            </p:extLst>
          </p:nvPr>
        </p:nvGraphicFramePr>
        <p:xfrm>
          <a:off x="152400" y="1142999"/>
          <a:ext cx="8790586" cy="5506720"/>
        </p:xfrm>
        <a:graphic>
          <a:graphicData uri="http://schemas.openxmlformats.org/drawingml/2006/table">
            <a:tbl>
              <a:tblPr firstRow="1" bandRow="1">
                <a:tableStyleId>{5C22544A-7EE6-4342-B048-85BDC9FD1C3A}</a:tableStyleId>
              </a:tblPr>
              <a:tblGrid>
                <a:gridCol w="1806431">
                  <a:extLst>
                    <a:ext uri="{9D8B030D-6E8A-4147-A177-3AD203B41FA5}">
                      <a16:colId xmlns:a16="http://schemas.microsoft.com/office/drawing/2014/main" val="20000"/>
                    </a:ext>
                  </a:extLst>
                </a:gridCol>
                <a:gridCol w="6984155">
                  <a:extLst>
                    <a:ext uri="{9D8B030D-6E8A-4147-A177-3AD203B41FA5}">
                      <a16:colId xmlns:a16="http://schemas.microsoft.com/office/drawing/2014/main" val="20001"/>
                    </a:ext>
                  </a:extLst>
                </a:gridCol>
              </a:tblGrid>
              <a:tr h="484910">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Name</a:t>
                      </a:r>
                      <a:endParaRPr lang="en-GB" sz="18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b="1" dirty="0">
                          <a:solidFill>
                            <a:srgbClr val="000000"/>
                          </a:solidFill>
                          <a:latin typeface="Helvetica"/>
                          <a:ea typeface="Times New Roman"/>
                          <a:cs typeface="Helvetica"/>
                        </a:rPr>
                        <a:t>Pipe and </a:t>
                      </a:r>
                      <a:r>
                        <a:rPr lang="en-GB" sz="1800" b="1" dirty="0" smtClean="0">
                          <a:solidFill>
                            <a:srgbClr val="000000"/>
                          </a:solidFill>
                          <a:latin typeface="Helvetica"/>
                          <a:ea typeface="Times New Roman"/>
                          <a:cs typeface="Helvetica"/>
                        </a:rPr>
                        <a:t>filter</a:t>
                      </a:r>
                      <a:endParaRPr lang="en-GB" sz="1800" b="1"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0"/>
                  </a:ext>
                </a:extLst>
              </a:tr>
              <a:tr h="1115958">
                <a:tc>
                  <a:txBody>
                    <a:bodyPr/>
                    <a:lstStyle/>
                    <a:p>
                      <a:pPr algn="just">
                        <a:spcAft>
                          <a:spcPts val="0"/>
                        </a:spcAft>
                        <a:tabLst>
                          <a:tab pos="342900" algn="l"/>
                          <a:tab pos="685800" algn="l"/>
                          <a:tab pos="1028700" algn="l"/>
                        </a:tabLst>
                      </a:pPr>
                      <a:r>
                        <a:rPr lang="en-GB" sz="1800" b="1" dirty="0" smtClean="0">
                          <a:solidFill>
                            <a:srgbClr val="000000"/>
                          </a:solidFill>
                          <a:latin typeface="Helvetica"/>
                          <a:ea typeface="Times New Roman"/>
                          <a:cs typeface="Helvetica"/>
                        </a:rPr>
                        <a:t>Description</a:t>
                      </a:r>
                      <a:endParaRPr lang="en-GB" sz="18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The processing of </a:t>
                      </a:r>
                      <a:r>
                        <a:rPr lang="en-GB" sz="1800" dirty="0" smtClean="0">
                          <a:solidFill>
                            <a:srgbClr val="000000"/>
                          </a:solidFill>
                          <a:latin typeface="Helvetica"/>
                          <a:ea typeface="Times New Roman"/>
                          <a:cs typeface="Helvetica"/>
                        </a:rPr>
                        <a:t>data </a:t>
                      </a:r>
                      <a:r>
                        <a:rPr lang="en-GB" sz="1800" dirty="0">
                          <a:solidFill>
                            <a:srgbClr val="000000"/>
                          </a:solidFill>
                          <a:latin typeface="Helvetica"/>
                          <a:ea typeface="Times New Roman"/>
                          <a:cs typeface="Helvetica"/>
                        </a:rPr>
                        <a:t>in a system is organized so that each processing component (filter) is discrete and carries out one type of data transformation. The data flows (as in a pipe) from one component to another for processing. </a:t>
                      </a:r>
                    </a:p>
                  </a:txBody>
                  <a:tcPr marL="68580" marR="68580" marT="0" marB="0"/>
                </a:tc>
                <a:extLst>
                  <a:ext uri="{0D108BD9-81ED-4DB2-BD59-A6C34878D82A}">
                    <a16:rowId xmlns:a16="http://schemas.microsoft.com/office/drawing/2014/main" val="10001"/>
                  </a:ext>
                </a:extLst>
              </a:tr>
              <a:tr h="557979">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Example</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Figure 6.13 is an example of a pipe and filter system used for processing invoices.</a:t>
                      </a:r>
                    </a:p>
                  </a:txBody>
                  <a:tcPr marL="68580" marR="68580" marT="0" marB="0"/>
                </a:tc>
                <a:extLst>
                  <a:ext uri="{0D108BD9-81ED-4DB2-BD59-A6C34878D82A}">
                    <a16:rowId xmlns:a16="http://schemas.microsoft.com/office/drawing/2014/main" val="10002"/>
                  </a:ext>
                </a:extLst>
              </a:tr>
              <a:tr h="83696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When used</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Commonly used in </a:t>
                      </a:r>
                      <a:r>
                        <a:rPr lang="en-GB" sz="1800" u="sng" dirty="0">
                          <a:solidFill>
                            <a:srgbClr val="000000"/>
                          </a:solidFill>
                          <a:latin typeface="Helvetica"/>
                          <a:ea typeface="Times New Roman"/>
                          <a:cs typeface="Helvetica"/>
                        </a:rPr>
                        <a:t>data processing applications </a:t>
                      </a:r>
                      <a:r>
                        <a:rPr lang="en-GB" sz="1800" dirty="0">
                          <a:solidFill>
                            <a:srgbClr val="000000"/>
                          </a:solidFill>
                          <a:latin typeface="Helvetica"/>
                          <a:ea typeface="Times New Roman"/>
                          <a:cs typeface="Helvetica"/>
                        </a:rPr>
                        <a:t>(both batch- and transaction-based) where inputs are processed in separate stages to generate related outputs.</a:t>
                      </a:r>
                    </a:p>
                  </a:txBody>
                  <a:tcPr marL="68580" marR="68580" marT="0" marB="0"/>
                </a:tc>
                <a:extLst>
                  <a:ext uri="{0D108BD9-81ED-4DB2-BD59-A6C34878D82A}">
                    <a16:rowId xmlns:a16="http://schemas.microsoft.com/office/drawing/2014/main" val="10003"/>
                  </a:ext>
                </a:extLst>
              </a:tr>
              <a:tr h="1115958">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Easy to understand and supports transformation reuse. </a:t>
                      </a:r>
                      <a:r>
                        <a:rPr lang="en-GB" sz="1800" u="sng" dirty="0">
                          <a:solidFill>
                            <a:srgbClr val="000000"/>
                          </a:solidFill>
                          <a:latin typeface="Helvetica"/>
                          <a:ea typeface="Times New Roman"/>
                          <a:cs typeface="Helvetica"/>
                        </a:rPr>
                        <a:t>Workflow style </a:t>
                      </a:r>
                      <a:r>
                        <a:rPr lang="en-GB" sz="1800" dirty="0">
                          <a:solidFill>
                            <a:srgbClr val="000000"/>
                          </a:solidFill>
                          <a:latin typeface="Helvetica"/>
                          <a:ea typeface="Times New Roman"/>
                          <a:cs typeface="Helvetica"/>
                        </a:rPr>
                        <a:t>matches the structure of many business processes. Evolution by adding transformations is straightforward. Can be implemented as either a </a:t>
                      </a:r>
                      <a:r>
                        <a:rPr lang="en-GB" sz="1800" u="sng" dirty="0">
                          <a:solidFill>
                            <a:srgbClr val="000000"/>
                          </a:solidFill>
                          <a:latin typeface="Helvetica"/>
                          <a:ea typeface="Times New Roman"/>
                          <a:cs typeface="Helvetica"/>
                        </a:rPr>
                        <a:t>sequential</a:t>
                      </a:r>
                      <a:r>
                        <a:rPr lang="en-GB" sz="1800" dirty="0">
                          <a:solidFill>
                            <a:srgbClr val="000000"/>
                          </a:solidFill>
                          <a:latin typeface="Helvetica"/>
                          <a:ea typeface="Times New Roman"/>
                          <a:cs typeface="Helvetica"/>
                        </a:rPr>
                        <a:t> or </a:t>
                      </a:r>
                      <a:r>
                        <a:rPr lang="en-GB" sz="1800" u="sng" dirty="0">
                          <a:solidFill>
                            <a:srgbClr val="000000"/>
                          </a:solidFill>
                          <a:latin typeface="Helvetica"/>
                          <a:ea typeface="Times New Roman"/>
                          <a:cs typeface="Helvetica"/>
                        </a:rPr>
                        <a:t>concurrent</a:t>
                      </a:r>
                      <a:r>
                        <a:rPr lang="en-GB" sz="1800" dirty="0">
                          <a:solidFill>
                            <a:srgbClr val="000000"/>
                          </a:solidFill>
                          <a:latin typeface="Helvetica"/>
                          <a:ea typeface="Times New Roman"/>
                          <a:cs typeface="Helvetica"/>
                        </a:rPr>
                        <a:t> system.</a:t>
                      </a:r>
                    </a:p>
                  </a:txBody>
                  <a:tcPr marL="68580" marR="68580" marT="0" marB="0"/>
                </a:tc>
                <a:extLst>
                  <a:ext uri="{0D108BD9-81ED-4DB2-BD59-A6C34878D82A}">
                    <a16:rowId xmlns:a16="http://schemas.microsoft.com/office/drawing/2014/main" val="10004"/>
                  </a:ext>
                </a:extLst>
              </a:tr>
              <a:tr h="1394947">
                <a:tc>
                  <a:txBody>
                    <a:bodyPr/>
                    <a:lstStyle/>
                    <a:p>
                      <a:pPr algn="just">
                        <a:spcAft>
                          <a:spcPts val="0"/>
                        </a:spcAft>
                        <a:tabLst>
                          <a:tab pos="342900" algn="l"/>
                          <a:tab pos="685800" algn="l"/>
                          <a:tab pos="1028700" algn="l"/>
                        </a:tabLst>
                      </a:pPr>
                      <a:r>
                        <a:rPr lang="en-GB" sz="1800" b="1">
                          <a:solidFill>
                            <a:srgbClr val="000000"/>
                          </a:solidFill>
                          <a:latin typeface="Helvetica"/>
                          <a:ea typeface="Times New Roman"/>
                          <a:cs typeface="Helvetica"/>
                        </a:rPr>
                        <a:t>Disadvantages</a:t>
                      </a:r>
                      <a:endParaRPr lang="en-GB" sz="18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800" dirty="0">
                          <a:solidFill>
                            <a:srgbClr val="000000"/>
                          </a:solidFill>
                          <a:latin typeface="Helvetica"/>
                          <a:ea typeface="Times New Roman"/>
                          <a:cs typeface="Helvetica"/>
                        </a:rPr>
                        <a:t>The format for data transfer has to be agreed upon between communicating transformations. Each transformation must parse its input and </a:t>
                      </a:r>
                      <a:r>
                        <a:rPr lang="en-GB" sz="1800" dirty="0" err="1">
                          <a:solidFill>
                            <a:srgbClr val="000000"/>
                          </a:solidFill>
                          <a:latin typeface="Helvetica"/>
                          <a:ea typeface="Times New Roman"/>
                          <a:cs typeface="Helvetica"/>
                        </a:rPr>
                        <a:t>unparse</a:t>
                      </a:r>
                      <a:r>
                        <a:rPr lang="en-GB" sz="1800" dirty="0">
                          <a:solidFill>
                            <a:srgbClr val="000000"/>
                          </a:solidFill>
                          <a:latin typeface="Helvetica"/>
                          <a:ea typeface="Times New Roman"/>
                          <a:cs typeface="Helvetica"/>
                        </a:rPr>
                        <a:t> its output to the agreed form. This increases system overhead and may mean that it is impossible to reuse functional transformations that use incompatible data structures</a:t>
                      </a:r>
                      <a:r>
                        <a:rPr lang="en-GB" sz="1800" dirty="0" smtClean="0">
                          <a:solidFill>
                            <a:srgbClr val="000000"/>
                          </a:solidFill>
                          <a:latin typeface="Helvetica"/>
                          <a:ea typeface="Times New Roman"/>
                          <a:cs typeface="Helvetica"/>
                        </a:rPr>
                        <a:t>.</a:t>
                      </a:r>
                      <a:endParaRPr lang="en-GB" sz="1800" dirty="0">
                        <a:solidFill>
                          <a:srgbClr val="000000"/>
                        </a:solidFill>
                        <a:latin typeface="Helvetica"/>
                        <a:ea typeface="Times New Roman"/>
                        <a:cs typeface="Helvetic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59355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For student </a:t>
            </a:r>
            <a:r>
              <a:rPr lang="en-US" dirty="0" smtClean="0"/>
              <a:t>re</a:t>
            </a:r>
            <a:r>
              <a:rPr lang="tr-TR" dirty="0" smtClean="0"/>
              <a:t>VIEW</a:t>
            </a:r>
            <a:r>
              <a:rPr lang="en-US" dirty="0" smtClean="0"/>
              <a:t>…</a:t>
            </a:r>
            <a:r>
              <a:rPr lang="en-US" dirty="0"/>
              <a:t/>
            </a:r>
            <a:br>
              <a:rPr lang="en-US" dirty="0"/>
            </a:br>
            <a:endParaRPr lang="en-US" dirty="0"/>
          </a:p>
        </p:txBody>
      </p:sp>
      <p:sp>
        <p:nvSpPr>
          <p:cNvPr id="3" name="Metin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21991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a:t>On overview of Architectural </a:t>
            </a:r>
            <a:r>
              <a:rPr lang="en-US" dirty="0" smtClean="0"/>
              <a:t>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152400" y="2895600"/>
            <a:ext cx="46672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4333782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dirty="0" smtClean="0"/>
              <a:t>Application architectures</a:t>
            </a:r>
            <a:endParaRPr lang="en-US" dirty="0"/>
          </a:p>
        </p:txBody>
      </p:sp>
      <p:sp>
        <p:nvSpPr>
          <p:cNvPr id="137219" name="Rectangle 3"/>
          <p:cNvSpPr>
            <a:spLocks noGrp="1" noChangeArrowheads="1"/>
          </p:cNvSpPr>
          <p:nvPr>
            <p:ph type="body" idx="1"/>
          </p:nvPr>
        </p:nvSpPr>
        <p:spPr/>
        <p:txBody>
          <a:bodyPr lIns="91797" tIns="45898" rIns="91797" bIns="45898"/>
          <a:lstStyle/>
          <a:p>
            <a:r>
              <a:rPr lang="en-US" dirty="0"/>
              <a:t>Application systems are designed to meet an </a:t>
            </a:r>
            <a:r>
              <a:rPr lang="en-US" dirty="0" smtClean="0"/>
              <a:t>organizational </a:t>
            </a:r>
            <a:r>
              <a:rPr lang="en-US" dirty="0"/>
              <a:t>need.</a:t>
            </a:r>
          </a:p>
          <a:p>
            <a:r>
              <a:rPr lang="en-US" dirty="0"/>
              <a:t>As businesses have much in common, their application systems also tend to have a common architecture that reflects the application requirements.</a:t>
            </a:r>
          </a:p>
          <a:p>
            <a:r>
              <a:rPr lang="en-US" dirty="0"/>
              <a:t>A </a:t>
            </a:r>
            <a:r>
              <a:rPr lang="en-US" u="sng" dirty="0"/>
              <a:t>generic</a:t>
            </a:r>
            <a:r>
              <a:rPr lang="en-US" u="sng" dirty="0" smtClean="0"/>
              <a:t> application architecture </a:t>
            </a:r>
            <a:r>
              <a:rPr lang="en-US" dirty="0" smtClean="0"/>
              <a:t>is an architecture for a type of software system that may be configured </a:t>
            </a:r>
            <a:r>
              <a:rPr lang="en-US" dirty="0"/>
              <a:t>and adapted to create a system that meets specific requirements.</a:t>
            </a:r>
          </a:p>
        </p:txBody>
      </p:sp>
    </p:spTree>
    <p:extLst>
      <p:ext uri="{BB962C8B-B14F-4D97-AF65-F5344CB8AC3E}">
        <p14:creationId xmlns:p14="http://schemas.microsoft.com/office/powerpoint/2010/main" val="18306942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t>Use of application architectures</a:t>
            </a:r>
          </a:p>
        </p:txBody>
      </p:sp>
      <p:sp>
        <p:nvSpPr>
          <p:cNvPr id="138243" name="Rectangle 3"/>
          <p:cNvSpPr>
            <a:spLocks noGrp="1" noChangeArrowheads="1"/>
          </p:cNvSpPr>
          <p:nvPr>
            <p:ph type="body" idx="1"/>
          </p:nvPr>
        </p:nvSpPr>
        <p:spPr/>
        <p:txBody>
          <a:bodyPr lIns="91797" tIns="45898" rIns="91797" bIns="45898"/>
          <a:lstStyle/>
          <a:p>
            <a:pPr>
              <a:lnSpc>
                <a:spcPct val="90000"/>
              </a:lnSpc>
            </a:pPr>
            <a:r>
              <a:rPr lang="en-US"/>
              <a:t>As a starting point for architectural design.</a:t>
            </a:r>
          </a:p>
          <a:p>
            <a:pPr>
              <a:lnSpc>
                <a:spcPct val="90000"/>
              </a:lnSpc>
            </a:pPr>
            <a:r>
              <a:rPr lang="en-US"/>
              <a:t>As a design checklist.</a:t>
            </a:r>
          </a:p>
          <a:p>
            <a:pPr>
              <a:lnSpc>
                <a:spcPct val="90000"/>
              </a:lnSpc>
            </a:pPr>
            <a:r>
              <a:rPr lang="en-US"/>
              <a:t>As a way of organising the work of the development team.</a:t>
            </a:r>
          </a:p>
          <a:p>
            <a:pPr>
              <a:lnSpc>
                <a:spcPct val="90000"/>
              </a:lnSpc>
            </a:pPr>
            <a:r>
              <a:rPr lang="en-US"/>
              <a:t>As a means of assessing components for reuse.</a:t>
            </a:r>
          </a:p>
          <a:p>
            <a:pPr>
              <a:lnSpc>
                <a:spcPct val="90000"/>
              </a:lnSpc>
            </a:pPr>
            <a:r>
              <a:rPr lang="en-US"/>
              <a:t>As a vocabulary for talking about application types.</a:t>
            </a:r>
          </a:p>
          <a:p>
            <a:pPr>
              <a:lnSpc>
                <a:spcPct val="90000"/>
              </a:lnSpc>
              <a:buFont typeface="Zapf Dingbats" charset="2"/>
              <a:buNone/>
            </a:pPr>
            <a:endParaRPr lang="en-US"/>
          </a:p>
        </p:txBody>
      </p:sp>
    </p:spTree>
    <p:extLst>
      <p:ext uri="{BB962C8B-B14F-4D97-AF65-F5344CB8AC3E}">
        <p14:creationId xmlns:p14="http://schemas.microsoft.com/office/powerpoint/2010/main" val="11591513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smtClean="0"/>
              <a:t>Examples of application types</a:t>
            </a:r>
            <a:endParaRPr lang="en-US" dirty="0"/>
          </a:p>
        </p:txBody>
      </p:sp>
      <p:sp>
        <p:nvSpPr>
          <p:cNvPr id="139267" name="Rectangle 3"/>
          <p:cNvSpPr>
            <a:spLocks noGrp="1" noChangeArrowheads="1"/>
          </p:cNvSpPr>
          <p:nvPr>
            <p:ph type="body" idx="1"/>
          </p:nvPr>
        </p:nvSpPr>
        <p:spPr>
          <a:xfrm>
            <a:off x="152400" y="1066800"/>
            <a:ext cx="8991600" cy="5562600"/>
          </a:xfrm>
        </p:spPr>
        <p:txBody>
          <a:bodyPr/>
          <a:lstStyle/>
          <a:p>
            <a:r>
              <a:rPr lang="en-US" sz="2400" dirty="0" smtClean="0"/>
              <a:t>Data processing applications</a:t>
            </a:r>
          </a:p>
          <a:p>
            <a:pPr lvl="1"/>
            <a:r>
              <a:rPr lang="en-US" sz="2000" dirty="0" smtClean="0"/>
              <a:t>Data driven applications that process data in batches without explicit user intervention during the processing.</a:t>
            </a:r>
          </a:p>
          <a:p>
            <a:r>
              <a:rPr lang="en-US" sz="2400" dirty="0" smtClean="0"/>
              <a:t>Transaction processing applications</a:t>
            </a:r>
          </a:p>
          <a:p>
            <a:pPr lvl="1"/>
            <a:r>
              <a:rPr lang="en-US" sz="2000" dirty="0" smtClean="0"/>
              <a:t>Data-centered applications that process user requests and update information in a system database.</a:t>
            </a:r>
          </a:p>
          <a:p>
            <a:r>
              <a:rPr lang="en-US" sz="2400" dirty="0" smtClean="0"/>
              <a:t>Event processing systems</a:t>
            </a:r>
          </a:p>
          <a:p>
            <a:pPr lvl="1"/>
            <a:r>
              <a:rPr lang="en-US" sz="2000" dirty="0" smtClean="0"/>
              <a:t>Applications where system actions depend on interpreting events from the system’s environment.</a:t>
            </a:r>
          </a:p>
          <a:p>
            <a:r>
              <a:rPr lang="en-US" sz="2400" dirty="0" smtClean="0"/>
              <a:t>Language processing systems</a:t>
            </a:r>
          </a:p>
          <a:p>
            <a:pPr lvl="1"/>
            <a:r>
              <a:rPr lang="en-US" sz="2000" dirty="0" smtClean="0"/>
              <a:t>Applications where the users’ intentions are specified in a formal language that is processed and interpreted by the system.</a:t>
            </a:r>
            <a:endParaRPr lang="en-US" sz="2000" dirty="0"/>
          </a:p>
        </p:txBody>
      </p:sp>
    </p:spTree>
    <p:extLst>
      <p:ext uri="{BB962C8B-B14F-4D97-AF65-F5344CB8AC3E}">
        <p14:creationId xmlns:p14="http://schemas.microsoft.com/office/powerpoint/2010/main" val="5281797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t>Application type examples</a:t>
            </a:r>
          </a:p>
        </p:txBody>
      </p:sp>
      <p:sp>
        <p:nvSpPr>
          <p:cNvPr id="140291" name="Rectangle 3"/>
          <p:cNvSpPr>
            <a:spLocks noGrp="1" noChangeArrowheads="1"/>
          </p:cNvSpPr>
          <p:nvPr>
            <p:ph type="body" idx="1"/>
          </p:nvPr>
        </p:nvSpPr>
        <p:spPr/>
        <p:txBody>
          <a:bodyPr lIns="91797" tIns="45898" rIns="91797" bIns="45898"/>
          <a:lstStyle/>
          <a:p>
            <a:pPr>
              <a:lnSpc>
                <a:spcPct val="90000"/>
              </a:lnSpc>
            </a:pPr>
            <a:r>
              <a:rPr lang="en-US" dirty="0" smtClean="0"/>
              <a:t>Focus here is on transaction processing and language processing systems.</a:t>
            </a:r>
          </a:p>
          <a:p>
            <a:pPr>
              <a:lnSpc>
                <a:spcPct val="90000"/>
              </a:lnSpc>
            </a:pPr>
            <a:r>
              <a:rPr lang="en-US" dirty="0" smtClean="0"/>
              <a:t>Transaction </a:t>
            </a:r>
            <a:r>
              <a:rPr lang="en-US" dirty="0"/>
              <a:t>processing systems</a:t>
            </a:r>
          </a:p>
          <a:p>
            <a:pPr lvl="1">
              <a:lnSpc>
                <a:spcPct val="90000"/>
              </a:lnSpc>
            </a:pPr>
            <a:r>
              <a:rPr lang="en-US" dirty="0"/>
              <a:t>E-commerce systems;</a:t>
            </a:r>
          </a:p>
          <a:p>
            <a:pPr lvl="1">
              <a:lnSpc>
                <a:spcPct val="90000"/>
              </a:lnSpc>
            </a:pPr>
            <a:r>
              <a:rPr lang="en-US" dirty="0"/>
              <a:t>Reservation systems.</a:t>
            </a:r>
            <a:endParaRPr lang="en-US" dirty="0" smtClean="0"/>
          </a:p>
          <a:p>
            <a:pPr>
              <a:lnSpc>
                <a:spcPct val="90000"/>
              </a:lnSpc>
            </a:pPr>
            <a:r>
              <a:rPr lang="en-US" dirty="0" smtClean="0"/>
              <a:t>Language </a:t>
            </a:r>
            <a:r>
              <a:rPr lang="en-US" dirty="0"/>
              <a:t>processing systems</a:t>
            </a:r>
          </a:p>
          <a:p>
            <a:pPr lvl="1">
              <a:lnSpc>
                <a:spcPct val="90000"/>
              </a:lnSpc>
            </a:pPr>
            <a:r>
              <a:rPr lang="en-US" dirty="0"/>
              <a:t>Compilers;</a:t>
            </a:r>
          </a:p>
          <a:p>
            <a:pPr lvl="1">
              <a:lnSpc>
                <a:spcPct val="90000"/>
              </a:lnSpc>
            </a:pPr>
            <a:r>
              <a:rPr lang="en-US" dirty="0"/>
              <a:t>Command interpreters.</a:t>
            </a:r>
          </a:p>
          <a:p>
            <a:pPr lvl="1">
              <a:lnSpc>
                <a:spcPct val="90000"/>
              </a:lnSpc>
            </a:pPr>
            <a:endParaRPr lang="en-US" sz="2100" dirty="0"/>
          </a:p>
        </p:txBody>
      </p:sp>
    </p:spTree>
    <p:extLst>
      <p:ext uri="{BB962C8B-B14F-4D97-AF65-F5344CB8AC3E}">
        <p14:creationId xmlns:p14="http://schemas.microsoft.com/office/powerpoint/2010/main" val="1957932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623887"/>
          </a:xfrm>
        </p:spPr>
        <p:txBody>
          <a:bodyPr/>
          <a:lstStyle/>
          <a:p>
            <a:r>
              <a:rPr lang="en-US" dirty="0" smtClean="0"/>
              <a:t>From Class diagrams to </a:t>
            </a:r>
            <a:r>
              <a:rPr lang="en-US" dirty="0"/>
              <a:t>SW architecture</a:t>
            </a:r>
            <a:endParaRPr lang="en-CA" dirty="0"/>
          </a:p>
        </p:txBody>
      </p:sp>
      <p:pic>
        <p:nvPicPr>
          <p:cNvPr id="7" name="Content Placeholder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auto">
          <a:xfrm>
            <a:off x="457200" y="914400"/>
            <a:ext cx="4876800" cy="5858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5" name="Rectangle 4"/>
          <p:cNvSpPr/>
          <p:nvPr/>
        </p:nvSpPr>
        <p:spPr>
          <a:xfrm>
            <a:off x="5732374" y="1295400"/>
            <a:ext cx="3259226" cy="400110"/>
          </a:xfrm>
          <a:prstGeom prst="rect">
            <a:avLst/>
          </a:prstGeom>
        </p:spPr>
        <p:txBody>
          <a:bodyPr wrap="none">
            <a:spAutoFit/>
          </a:bodyPr>
          <a:lstStyle/>
          <a:p>
            <a:r>
              <a:rPr lang="en-US" sz="2000" dirty="0" smtClean="0"/>
              <a:t>Architectural “layers” (tiers)</a:t>
            </a:r>
            <a:endParaRPr lang="en-CA" sz="2000" dirty="0"/>
          </a:p>
        </p:txBody>
      </p:sp>
      <p:cxnSp>
        <p:nvCxnSpPr>
          <p:cNvPr id="9" name="Straight Connector 8"/>
          <p:cNvCxnSpPr/>
          <p:nvPr/>
        </p:nvCxnSpPr>
        <p:spPr bwMode="auto">
          <a:xfrm>
            <a:off x="381000" y="1447800"/>
            <a:ext cx="4953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026" name="Picture 2" descr="https://upload.wikimedia.org/wikipedia/commons/thumb/1/12/User_icon_2.svg/220px-User_icon_2.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6800" y="623887"/>
            <a:ext cx="876301" cy="8763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V="1">
            <a:off x="419100" y="1500188"/>
            <a:ext cx="2324100" cy="200501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762000" y="3505200"/>
            <a:ext cx="4572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028" name="Picture 4" descr="http://www.examedia.com.my/wp-content/uploads/2016/09/db.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80694" y="6019800"/>
            <a:ext cx="1697543" cy="7380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bwMode="auto">
          <a:xfrm flipH="1" flipV="1">
            <a:off x="5143500" y="945255"/>
            <a:ext cx="952500" cy="30463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flipH="1">
            <a:off x="5201444" y="1736032"/>
            <a:ext cx="783431" cy="39756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flipH="1">
            <a:off x="4800600" y="1828800"/>
            <a:ext cx="1412875" cy="350520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pic>
        <p:nvPicPr>
          <p:cNvPr id="20" name="Picture 19"/>
          <p:cNvPicPr>
            <a:picLocks noChangeAspect="1"/>
          </p:cNvPicPr>
          <p:nvPr/>
        </p:nvPicPr>
        <p:blipFill>
          <a:blip r:embed="rId5"/>
          <a:stretch>
            <a:fillRect/>
          </a:stretch>
        </p:blipFill>
        <p:spPr>
          <a:xfrm>
            <a:off x="6324600" y="1828800"/>
            <a:ext cx="2605881" cy="5035689"/>
          </a:xfrm>
          <a:prstGeom prst="rect">
            <a:avLst/>
          </a:prstGeom>
          <a:ln>
            <a:solidFill>
              <a:srgbClr val="0070C0"/>
            </a:solidFill>
          </a:ln>
        </p:spPr>
      </p:pic>
    </p:spTree>
    <p:extLst>
      <p:ext uri="{BB962C8B-B14F-4D97-AF65-F5344CB8AC3E}">
        <p14:creationId xmlns:p14="http://schemas.microsoft.com/office/powerpoint/2010/main" val="2742894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dirty="0" smtClean="0"/>
              <a:t>2 - Transaction </a:t>
            </a:r>
            <a:r>
              <a:rPr lang="en-US" dirty="0"/>
              <a:t>processing systems</a:t>
            </a:r>
          </a:p>
        </p:txBody>
      </p:sp>
      <p:sp>
        <p:nvSpPr>
          <p:cNvPr id="144387" name="Rectangle 3"/>
          <p:cNvSpPr>
            <a:spLocks noGrp="1" noChangeArrowheads="1"/>
          </p:cNvSpPr>
          <p:nvPr>
            <p:ph type="body" idx="1"/>
          </p:nvPr>
        </p:nvSpPr>
        <p:spPr/>
        <p:txBody>
          <a:bodyPr lIns="91797" tIns="45898" rIns="91797" bIns="45898"/>
          <a:lstStyle/>
          <a:p>
            <a:pPr>
              <a:lnSpc>
                <a:spcPct val="90000"/>
              </a:lnSpc>
            </a:pPr>
            <a:r>
              <a:rPr lang="en-US" dirty="0"/>
              <a:t>Process user requests for information from a database or requests to update the database.</a:t>
            </a:r>
          </a:p>
          <a:p>
            <a:pPr>
              <a:lnSpc>
                <a:spcPct val="90000"/>
              </a:lnSpc>
            </a:pPr>
            <a:r>
              <a:rPr lang="en-US" dirty="0"/>
              <a:t>From a user perspective a </a:t>
            </a:r>
            <a:r>
              <a:rPr lang="en-US" u="sng" dirty="0">
                <a:solidFill>
                  <a:schemeClr val="tx2">
                    <a:lumMod val="60000"/>
                    <a:lumOff val="40000"/>
                  </a:schemeClr>
                </a:solidFill>
              </a:rPr>
              <a:t>transaction</a:t>
            </a:r>
            <a:r>
              <a:rPr lang="en-US" dirty="0"/>
              <a:t> is:</a:t>
            </a:r>
          </a:p>
          <a:p>
            <a:pPr lvl="1">
              <a:lnSpc>
                <a:spcPct val="90000"/>
              </a:lnSpc>
            </a:pPr>
            <a:r>
              <a:rPr lang="en-US" dirty="0"/>
              <a:t>Any coherent sequence of operations that satisfies a goal;</a:t>
            </a:r>
          </a:p>
          <a:p>
            <a:pPr lvl="1">
              <a:lnSpc>
                <a:spcPct val="90000"/>
              </a:lnSpc>
            </a:pPr>
            <a:r>
              <a:rPr lang="en-US" dirty="0"/>
              <a:t>For example - find the times of flights from London to Paris.</a:t>
            </a:r>
          </a:p>
          <a:p>
            <a:pPr>
              <a:lnSpc>
                <a:spcPct val="90000"/>
              </a:lnSpc>
            </a:pPr>
            <a:r>
              <a:rPr lang="en-US" dirty="0"/>
              <a:t>Users make asynchronous requests for service which are then processed by a transaction manager.</a:t>
            </a:r>
          </a:p>
        </p:txBody>
      </p:sp>
      <p:pic>
        <p:nvPicPr>
          <p:cNvPr id="4" name="Content Placeholder 3" descr="6.14 TransactionProcSys.eps"/>
          <p:cNvPicPr>
            <a:picLocks noChangeAspect="1"/>
          </p:cNvPicPr>
          <p:nvPr/>
        </p:nvPicPr>
        <p:blipFill rotWithShape="1">
          <a:blip r:embed="rId2"/>
          <a:srcRect t="-7791" b="-7791"/>
          <a:stretch/>
        </p:blipFill>
        <p:spPr bwMode="auto">
          <a:xfrm>
            <a:off x="262624" y="4999944"/>
            <a:ext cx="8728976"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5" name="Title 1"/>
          <p:cNvSpPr txBox="1">
            <a:spLocks/>
          </p:cNvSpPr>
          <p:nvPr/>
        </p:nvSpPr>
        <p:spPr bwMode="auto">
          <a:xfrm>
            <a:off x="1443724" y="4343400"/>
            <a:ext cx="7924800" cy="62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b="1" cap="none" spc="0">
                <a:ln w="10541" cmpd="sng">
                  <a:solidFill>
                    <a:schemeClr val="accent1">
                      <a:shade val="88000"/>
                      <a:satMod val="110000"/>
                    </a:schemeClr>
                  </a:solidFill>
                  <a:prstDash val="solid"/>
                </a:ln>
                <a:solidFill>
                  <a:srgbClr val="77933C"/>
                </a:solidFill>
                <a:effectLst/>
                <a:latin typeface="+mj-lt"/>
                <a:ea typeface="ＭＳ Ｐゴシック" charset="0"/>
                <a:cs typeface="ＭＳ Ｐゴシック" charset="0"/>
              </a:defRPr>
            </a:lvl1pPr>
            <a:lvl2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2pPr>
            <a:lvl3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3pPr>
            <a:lvl4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4pPr>
            <a:lvl5pPr algn="l" rtl="0" eaLnBrk="0" fontAlgn="base" hangingPunct="0">
              <a:spcBef>
                <a:spcPct val="0"/>
              </a:spcBef>
              <a:spcAft>
                <a:spcPct val="0"/>
              </a:spcAft>
              <a:defRPr sz="3600" b="1">
                <a:solidFill>
                  <a:srgbClr val="95B3D7"/>
                </a:solidFill>
                <a:latin typeface="Calibri" charset="0"/>
                <a:ea typeface="ＭＳ Ｐゴシック" charset="0"/>
                <a:cs typeface="ＭＳ Ｐゴシック" charset="0"/>
              </a:defRPr>
            </a:lvl5pPr>
            <a:lvl6pPr marL="457200" algn="l" rtl="0" fontAlgn="base">
              <a:spcBef>
                <a:spcPct val="0"/>
              </a:spcBef>
              <a:spcAft>
                <a:spcPct val="0"/>
              </a:spcAft>
              <a:defRPr sz="3200">
                <a:solidFill>
                  <a:srgbClr val="CC3300"/>
                </a:solidFill>
                <a:latin typeface="Arial" charset="0"/>
                <a:cs typeface="Arial" charset="0"/>
              </a:defRPr>
            </a:lvl6pPr>
            <a:lvl7pPr marL="914400" algn="l" rtl="0" fontAlgn="base">
              <a:spcBef>
                <a:spcPct val="0"/>
              </a:spcBef>
              <a:spcAft>
                <a:spcPct val="0"/>
              </a:spcAft>
              <a:defRPr sz="3200">
                <a:solidFill>
                  <a:srgbClr val="CC3300"/>
                </a:solidFill>
                <a:latin typeface="Arial" charset="0"/>
                <a:cs typeface="Arial" charset="0"/>
              </a:defRPr>
            </a:lvl7pPr>
            <a:lvl8pPr marL="1371600" algn="l" rtl="0" fontAlgn="base">
              <a:spcBef>
                <a:spcPct val="0"/>
              </a:spcBef>
              <a:spcAft>
                <a:spcPct val="0"/>
              </a:spcAft>
              <a:defRPr sz="3200">
                <a:solidFill>
                  <a:srgbClr val="CC3300"/>
                </a:solidFill>
                <a:latin typeface="Arial" charset="0"/>
                <a:cs typeface="Arial" charset="0"/>
              </a:defRPr>
            </a:lvl8pPr>
            <a:lvl9pPr marL="1828800" algn="l" rtl="0" fontAlgn="base">
              <a:spcBef>
                <a:spcPct val="0"/>
              </a:spcBef>
              <a:spcAft>
                <a:spcPct val="0"/>
              </a:spcAft>
              <a:defRPr sz="3200">
                <a:solidFill>
                  <a:srgbClr val="CC3300"/>
                </a:solidFill>
                <a:latin typeface="Arial" charset="0"/>
                <a:cs typeface="Arial" charset="0"/>
              </a:defRPr>
            </a:lvl9pPr>
          </a:lstStyle>
          <a:p>
            <a:r>
              <a:rPr lang="en-US" sz="2000" dirty="0" smtClean="0"/>
              <a:t>The structure of transaction processing applications</a:t>
            </a:r>
            <a:r>
              <a:rPr lang="en-GB" sz="2000" dirty="0" smtClean="0"/>
              <a:t> </a:t>
            </a:r>
            <a:endParaRPr lang="en-US" sz="2000" dirty="0"/>
          </a:p>
        </p:txBody>
      </p:sp>
    </p:spTree>
    <p:extLst>
      <p:ext uri="{BB962C8B-B14F-4D97-AF65-F5344CB8AC3E}">
        <p14:creationId xmlns:p14="http://schemas.microsoft.com/office/powerpoint/2010/main" val="28596677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a:t>
            </a:r>
            <a:r>
              <a:rPr lang="en-US" sz="3200" dirty="0" smtClean="0"/>
              <a:t>oftware architecture of an ATM system</a:t>
            </a:r>
            <a:r>
              <a:rPr lang="en-GB" sz="3200" dirty="0" smtClean="0"/>
              <a:t> </a:t>
            </a:r>
            <a:endParaRPr lang="en-US" sz="3200" dirty="0"/>
          </a:p>
        </p:txBody>
      </p:sp>
      <p:pic>
        <p:nvPicPr>
          <p:cNvPr id="4" name="Content Placeholder 3" descr="6.15 ATMSystemArch.eps"/>
          <p:cNvPicPr>
            <a:picLocks noGrp="1" noChangeAspect="1"/>
          </p:cNvPicPr>
          <p:nvPr>
            <p:ph idx="1"/>
          </p:nvPr>
        </p:nvPicPr>
        <p:blipFill>
          <a:blip r:embed="rId2"/>
          <a:srcRect t="-13074" b="-13074"/>
          <a:stretch>
            <a:fillRect/>
          </a:stretch>
        </p:blipFill>
        <p:spPr>
          <a:xfrm>
            <a:off x="228601" y="1127907"/>
            <a:ext cx="8686799" cy="4777404"/>
          </a:xfrm>
        </p:spPr>
      </p:pic>
    </p:spTree>
    <p:extLst>
      <p:ext uri="{BB962C8B-B14F-4D97-AF65-F5344CB8AC3E}">
        <p14:creationId xmlns:p14="http://schemas.microsoft.com/office/powerpoint/2010/main" val="10488506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t>Information systems architecture</a:t>
            </a:r>
          </a:p>
        </p:txBody>
      </p:sp>
      <p:sp>
        <p:nvSpPr>
          <p:cNvPr id="146435" name="Rectangle 3"/>
          <p:cNvSpPr>
            <a:spLocks noGrp="1" noChangeArrowheads="1"/>
          </p:cNvSpPr>
          <p:nvPr>
            <p:ph type="body" idx="1"/>
          </p:nvPr>
        </p:nvSpPr>
        <p:spPr/>
        <p:txBody>
          <a:bodyPr lIns="91797" tIns="45898" rIns="91797" bIns="45898"/>
          <a:lstStyle/>
          <a:p>
            <a:r>
              <a:rPr lang="en-US" dirty="0"/>
              <a:t>Information systems have a generic architecture that can be </a:t>
            </a:r>
            <a:r>
              <a:rPr lang="en-US" dirty="0" smtClean="0"/>
              <a:t>organized </a:t>
            </a:r>
            <a:r>
              <a:rPr lang="en-US" dirty="0"/>
              <a:t>as a </a:t>
            </a:r>
            <a:r>
              <a:rPr lang="en-US" u="sng" dirty="0"/>
              <a:t>layered architecture</a:t>
            </a:r>
            <a:r>
              <a:rPr lang="en-US" dirty="0" smtClean="0"/>
              <a:t>.</a:t>
            </a:r>
          </a:p>
          <a:p>
            <a:r>
              <a:rPr lang="en-US" dirty="0" smtClean="0"/>
              <a:t>These are transaction-based systems as interaction with these systems generally involves database transactions.</a:t>
            </a:r>
          </a:p>
          <a:p>
            <a:r>
              <a:rPr lang="en-US" dirty="0"/>
              <a:t>Layers include:</a:t>
            </a:r>
          </a:p>
          <a:p>
            <a:pPr lvl="1"/>
            <a:r>
              <a:rPr lang="en-US" dirty="0"/>
              <a:t>The user interface</a:t>
            </a:r>
          </a:p>
          <a:p>
            <a:pPr lvl="1"/>
            <a:r>
              <a:rPr lang="en-US" dirty="0"/>
              <a:t>User communications</a:t>
            </a:r>
          </a:p>
          <a:p>
            <a:pPr lvl="1"/>
            <a:r>
              <a:rPr lang="en-US" dirty="0"/>
              <a:t>Information retrieval</a:t>
            </a:r>
          </a:p>
          <a:p>
            <a:pPr lvl="1"/>
            <a:r>
              <a:rPr lang="en-US" dirty="0"/>
              <a:t>System database</a:t>
            </a:r>
          </a:p>
        </p:txBody>
      </p:sp>
    </p:spTree>
    <p:extLst>
      <p:ext uri="{BB962C8B-B14F-4D97-AF65-F5344CB8AC3E}">
        <p14:creationId xmlns:p14="http://schemas.microsoft.com/office/powerpoint/2010/main" val="38140796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Layered information system architecture</a:t>
            </a:r>
            <a:r>
              <a:rPr lang="en-GB" sz="3200" dirty="0" smtClean="0"/>
              <a:t> </a:t>
            </a:r>
            <a:endParaRPr lang="en-US" sz="3200" dirty="0"/>
          </a:p>
        </p:txBody>
      </p:sp>
      <p:pic>
        <p:nvPicPr>
          <p:cNvPr id="4" name="Content Placeholder 3" descr="6.16 InfoSysArch.eps"/>
          <p:cNvPicPr>
            <a:picLocks noGrp="1" noChangeAspect="1"/>
          </p:cNvPicPr>
          <p:nvPr>
            <p:ph idx="1"/>
          </p:nvPr>
        </p:nvPicPr>
        <p:blipFill>
          <a:blip r:embed="rId2"/>
          <a:srcRect l="-15661" r="-15661"/>
          <a:stretch>
            <a:fillRect/>
          </a:stretch>
        </p:blipFill>
        <p:spPr>
          <a:xfrm>
            <a:off x="727433" y="1600201"/>
            <a:ext cx="7325503" cy="4028744"/>
          </a:xfrm>
        </p:spPr>
      </p:pic>
    </p:spTree>
    <p:extLst>
      <p:ext uri="{BB962C8B-B14F-4D97-AF65-F5344CB8AC3E}">
        <p14:creationId xmlns:p14="http://schemas.microsoft.com/office/powerpoint/2010/main" val="4503502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the MHC-PMS</a:t>
            </a:r>
            <a:r>
              <a:rPr lang="en-GB" dirty="0" smtClean="0"/>
              <a:t> </a:t>
            </a:r>
            <a:endParaRPr lang="en-US" dirty="0"/>
          </a:p>
        </p:txBody>
      </p:sp>
      <p:pic>
        <p:nvPicPr>
          <p:cNvPr id="5" name="Content Placeholder 4" descr="6.17 MHC-PMSArch.eps"/>
          <p:cNvPicPr>
            <a:picLocks noGrp="1" noChangeAspect="1"/>
          </p:cNvPicPr>
          <p:nvPr>
            <p:ph idx="1"/>
          </p:nvPr>
        </p:nvPicPr>
        <p:blipFill>
          <a:blip r:embed="rId2"/>
          <a:srcRect l="-14940" r="-14940"/>
          <a:stretch>
            <a:fillRect/>
          </a:stretch>
        </p:blipFill>
        <p:spPr>
          <a:xfrm>
            <a:off x="102215" y="1219200"/>
            <a:ext cx="8736985" cy="4805005"/>
          </a:xfrm>
        </p:spPr>
      </p:pic>
    </p:spTree>
    <p:extLst>
      <p:ext uri="{BB962C8B-B14F-4D97-AF65-F5344CB8AC3E}">
        <p14:creationId xmlns:p14="http://schemas.microsoft.com/office/powerpoint/2010/main" val="26661798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Web-based information systems</a:t>
            </a:r>
            <a:endParaRPr lang="en-US" dirty="0"/>
          </a:p>
        </p:txBody>
      </p:sp>
      <p:sp>
        <p:nvSpPr>
          <p:cNvPr id="3" name="Content Placeholder 2"/>
          <p:cNvSpPr>
            <a:spLocks noGrp="1"/>
          </p:cNvSpPr>
          <p:nvPr>
            <p:ph idx="1"/>
          </p:nvPr>
        </p:nvSpPr>
        <p:spPr/>
        <p:txBody>
          <a:bodyPr/>
          <a:lstStyle/>
          <a:p>
            <a:r>
              <a:rPr lang="en-US" dirty="0" smtClean="0"/>
              <a:t>Information and resource management systems are now usually web-based systems where the user interfaces are implemented using a web browser. </a:t>
            </a:r>
          </a:p>
          <a:p>
            <a:pPr lvl="1"/>
            <a:r>
              <a:rPr lang="en-US" dirty="0" smtClean="0"/>
              <a:t>For example, </a:t>
            </a:r>
            <a:r>
              <a:rPr lang="en-US" dirty="0" err="1" smtClean="0"/>
              <a:t>e</a:t>
            </a:r>
            <a:r>
              <a:rPr lang="en-US" dirty="0" smtClean="0"/>
              <a:t>-commerce systems are Internet-based resource management systems that accept electronic orders for goods or services and then arrange delivery of these goods or services to the customer</a:t>
            </a:r>
            <a:r>
              <a:rPr lang="en-US" i="1" dirty="0" smtClean="0"/>
              <a:t>. </a:t>
            </a:r>
          </a:p>
          <a:p>
            <a:pPr lvl="1"/>
            <a:r>
              <a:rPr lang="en-US" dirty="0" smtClean="0"/>
              <a:t>In an </a:t>
            </a:r>
            <a:r>
              <a:rPr lang="en-US" dirty="0" err="1" smtClean="0"/>
              <a:t>e</a:t>
            </a:r>
            <a:r>
              <a:rPr lang="en-US" dirty="0" smtClean="0"/>
              <a:t>-commerce system, the application-specific layer includes additional functionality supporting a ‘shopping cart’ in which users can place a number of items in separate transactions, then pay for them all together in a single transaction.</a:t>
            </a:r>
            <a:endParaRPr lang="en-GB" dirty="0" smtClean="0"/>
          </a:p>
          <a:p>
            <a:pPr>
              <a:buNone/>
            </a:pPr>
            <a:endParaRPr lang="en-US" dirty="0"/>
          </a:p>
        </p:txBody>
      </p:sp>
    </p:spTree>
    <p:extLst>
      <p:ext uri="{BB962C8B-B14F-4D97-AF65-F5344CB8AC3E}">
        <p14:creationId xmlns:p14="http://schemas.microsoft.com/office/powerpoint/2010/main" val="7331086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implementation</a:t>
            </a:r>
            <a:endParaRPr lang="en-US" dirty="0"/>
          </a:p>
        </p:txBody>
      </p:sp>
      <p:sp>
        <p:nvSpPr>
          <p:cNvPr id="3" name="Content Placeholder 2"/>
          <p:cNvSpPr>
            <a:spLocks noGrp="1"/>
          </p:cNvSpPr>
          <p:nvPr>
            <p:ph idx="1"/>
          </p:nvPr>
        </p:nvSpPr>
        <p:spPr/>
        <p:txBody>
          <a:bodyPr/>
          <a:lstStyle/>
          <a:p>
            <a:r>
              <a:rPr lang="en-US" dirty="0" smtClean="0"/>
              <a:t>These systems are often implemented as </a:t>
            </a:r>
            <a:r>
              <a:rPr lang="en-US" u="sng" dirty="0" smtClean="0"/>
              <a:t>multi-tier client server/architectures</a:t>
            </a:r>
            <a:r>
              <a:rPr lang="en-US" dirty="0" smtClean="0"/>
              <a:t> (discussed in Chapter 18)</a:t>
            </a:r>
            <a:endParaRPr lang="en-GB" dirty="0" smtClean="0"/>
          </a:p>
          <a:p>
            <a:pPr lvl="1"/>
            <a:r>
              <a:rPr lang="en-US" dirty="0" smtClean="0"/>
              <a:t>The web server is responsible for all user communications, with the user interface implemented using a web browser;</a:t>
            </a:r>
            <a:endParaRPr lang="en-GB" dirty="0" smtClean="0"/>
          </a:p>
          <a:p>
            <a:pPr lvl="1"/>
            <a:r>
              <a:rPr lang="en-US" dirty="0" smtClean="0"/>
              <a:t>The application server is responsible for implementing application-specific logic as well as information storage and retrieval requests; </a:t>
            </a:r>
            <a:endParaRPr lang="en-GB" dirty="0" smtClean="0"/>
          </a:p>
          <a:p>
            <a:pPr lvl="1"/>
            <a:r>
              <a:rPr lang="en-US" dirty="0" smtClean="0"/>
              <a:t>The database server moves information to and from the database and handles transaction management. </a:t>
            </a:r>
            <a:endParaRPr lang="en-GB" dirty="0" smtClean="0"/>
          </a:p>
          <a:p>
            <a:endParaRPr lang="en-US" dirty="0"/>
          </a:p>
        </p:txBody>
      </p:sp>
    </p:spTree>
    <p:extLst>
      <p:ext uri="{BB962C8B-B14F-4D97-AF65-F5344CB8AC3E}">
        <p14:creationId xmlns:p14="http://schemas.microsoft.com/office/powerpoint/2010/main" val="2334189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4 - Language </a:t>
            </a:r>
            <a:r>
              <a:rPr lang="en-US" dirty="0"/>
              <a:t>processing systems</a:t>
            </a:r>
          </a:p>
        </p:txBody>
      </p:sp>
      <p:sp>
        <p:nvSpPr>
          <p:cNvPr id="160771" name="Rectangle 3"/>
          <p:cNvSpPr>
            <a:spLocks noGrp="1" noChangeArrowheads="1"/>
          </p:cNvSpPr>
          <p:nvPr>
            <p:ph type="body" idx="1"/>
          </p:nvPr>
        </p:nvSpPr>
        <p:spPr/>
        <p:txBody>
          <a:bodyPr lIns="91797" tIns="45898" rIns="91797" bIns="45898"/>
          <a:lstStyle/>
          <a:p>
            <a:r>
              <a:rPr lang="en-US" sz="2300" dirty="0"/>
              <a:t>Accept a natural or artificial language as input and generate some other representation of that language. </a:t>
            </a:r>
          </a:p>
          <a:p>
            <a:r>
              <a:rPr lang="en-US" sz="2300" dirty="0"/>
              <a:t>May include an </a:t>
            </a:r>
            <a:r>
              <a:rPr lang="en-US" sz="2300" u="sng" dirty="0"/>
              <a:t>interpreter</a:t>
            </a:r>
            <a:r>
              <a:rPr lang="en-US" sz="2300" dirty="0"/>
              <a:t> to act on the instructions in the language that is being processed.</a:t>
            </a:r>
          </a:p>
          <a:p>
            <a:r>
              <a:rPr lang="en-US" sz="2300" dirty="0"/>
              <a:t>Used in situations where the easiest way to solve a problem is to describe an algorithm or describe the system data</a:t>
            </a:r>
          </a:p>
          <a:p>
            <a:pPr lvl="1"/>
            <a:r>
              <a:rPr lang="en-US" sz="2100" dirty="0"/>
              <a:t>Meta-case tools process tool descriptions, method rules, etc and generate tools.</a:t>
            </a:r>
          </a:p>
        </p:txBody>
      </p:sp>
    </p:spTree>
    <p:extLst>
      <p:ext uri="{BB962C8B-B14F-4D97-AF65-F5344CB8AC3E}">
        <p14:creationId xmlns:p14="http://schemas.microsoft.com/office/powerpoint/2010/main" val="14604118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90513"/>
            <a:ext cx="8077200" cy="623887"/>
          </a:xfrm>
        </p:spPr>
        <p:txBody>
          <a:bodyPr/>
          <a:lstStyle/>
          <a:p>
            <a:r>
              <a:rPr lang="en-US" sz="2800" dirty="0" smtClean="0"/>
              <a:t>The architecture of a language processing system </a:t>
            </a:r>
            <a:endParaRPr lang="en-US" sz="2800" dirty="0"/>
          </a:p>
        </p:txBody>
      </p:sp>
      <p:pic>
        <p:nvPicPr>
          <p:cNvPr id="4" name="Content Placeholder 3" descr="6.18 LangProcSys.eps"/>
          <p:cNvPicPr>
            <a:picLocks noGrp="1" noChangeAspect="1"/>
          </p:cNvPicPr>
          <p:nvPr>
            <p:ph idx="1"/>
          </p:nvPr>
        </p:nvPicPr>
        <p:blipFill>
          <a:blip r:embed="rId2"/>
          <a:srcRect l="-10387" r="-10387"/>
          <a:stretch>
            <a:fillRect/>
          </a:stretch>
        </p:blipFill>
        <p:spPr>
          <a:xfrm>
            <a:off x="152400" y="1263736"/>
            <a:ext cx="8925104" cy="4908463"/>
          </a:xfrm>
        </p:spPr>
      </p:pic>
    </p:spTree>
    <p:extLst>
      <p:ext uri="{BB962C8B-B14F-4D97-AF65-F5344CB8AC3E}">
        <p14:creationId xmlns:p14="http://schemas.microsoft.com/office/powerpoint/2010/main" val="33471401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Compiler components</a:t>
            </a:r>
            <a:endParaRPr lang="en-US" dirty="0"/>
          </a:p>
        </p:txBody>
      </p:sp>
      <p:sp>
        <p:nvSpPr>
          <p:cNvPr id="3" name="Content Placeholder 2"/>
          <p:cNvSpPr>
            <a:spLocks noGrp="1"/>
          </p:cNvSpPr>
          <p:nvPr>
            <p:ph idx="1"/>
          </p:nvPr>
        </p:nvSpPr>
        <p:spPr/>
        <p:txBody>
          <a:bodyPr/>
          <a:lstStyle/>
          <a:p>
            <a:r>
              <a:rPr lang="en-US" sz="2200" dirty="0" smtClean="0"/>
              <a:t>A </a:t>
            </a:r>
            <a:r>
              <a:rPr lang="en-US" sz="2200" u="sng" dirty="0" smtClean="0"/>
              <a:t>lexical analyzer</a:t>
            </a:r>
            <a:r>
              <a:rPr lang="en-US" sz="2200" dirty="0" smtClean="0"/>
              <a:t>, which takes input language tokens and converts them to an internal form.</a:t>
            </a:r>
            <a:endParaRPr lang="en-GB" sz="2200" dirty="0" smtClean="0"/>
          </a:p>
          <a:p>
            <a:r>
              <a:rPr lang="en-US" sz="2200" dirty="0" smtClean="0"/>
              <a:t>A </a:t>
            </a:r>
            <a:r>
              <a:rPr lang="en-US" sz="2200" u="sng" dirty="0" smtClean="0"/>
              <a:t>symbol table</a:t>
            </a:r>
            <a:r>
              <a:rPr lang="en-US" sz="2200" dirty="0" smtClean="0"/>
              <a:t>, which holds information about the names of entities (variables, class names, object names, etc.) used in the text that is being translated.</a:t>
            </a:r>
            <a:endParaRPr lang="en-GB" sz="2200" dirty="0" smtClean="0"/>
          </a:p>
          <a:p>
            <a:r>
              <a:rPr lang="en-US" sz="2200" dirty="0" smtClean="0"/>
              <a:t>A </a:t>
            </a:r>
            <a:r>
              <a:rPr lang="en-US" sz="2200" u="sng" dirty="0" smtClean="0"/>
              <a:t>syntax analyzer</a:t>
            </a:r>
            <a:r>
              <a:rPr lang="en-US" sz="2200" dirty="0" smtClean="0"/>
              <a:t>, which checks the syntax of the language being translated. </a:t>
            </a:r>
            <a:endParaRPr lang="en-GB" sz="2200" dirty="0" smtClean="0"/>
          </a:p>
          <a:p>
            <a:r>
              <a:rPr lang="en-US" sz="2200" dirty="0" smtClean="0"/>
              <a:t>A </a:t>
            </a:r>
            <a:r>
              <a:rPr lang="en-US" sz="2200" u="sng" dirty="0" smtClean="0"/>
              <a:t>syntax tree</a:t>
            </a:r>
            <a:r>
              <a:rPr lang="en-US" sz="2200" dirty="0" smtClean="0"/>
              <a:t>, which is an internal structure representing the program being compiled.</a:t>
            </a:r>
            <a:endParaRPr lang="en-GB" sz="2200" dirty="0" smtClean="0"/>
          </a:p>
          <a:p>
            <a:r>
              <a:rPr lang="en-US" sz="2200" dirty="0"/>
              <a:t>A </a:t>
            </a:r>
            <a:r>
              <a:rPr lang="en-US" sz="2200" u="sng" dirty="0"/>
              <a:t>semantic analyzer</a:t>
            </a:r>
            <a:r>
              <a:rPr lang="en-US" sz="2200" dirty="0"/>
              <a:t> that uses information from </a:t>
            </a:r>
            <a:r>
              <a:rPr lang="en-US" sz="2200" dirty="0" smtClean="0"/>
              <a:t>syntax </a:t>
            </a:r>
            <a:r>
              <a:rPr lang="en-US" sz="2200" dirty="0"/>
              <a:t>tree </a:t>
            </a:r>
            <a:r>
              <a:rPr lang="en-US" sz="2200" dirty="0" smtClean="0"/>
              <a:t>and </a:t>
            </a:r>
            <a:r>
              <a:rPr lang="en-US" sz="2200" dirty="0"/>
              <a:t>symbol table to check the semantic correctness of the input language text.</a:t>
            </a:r>
            <a:r>
              <a:rPr lang="en-GB" sz="2200" dirty="0"/>
              <a:t> </a:t>
            </a:r>
            <a:endParaRPr lang="en-US" sz="2200" dirty="0"/>
          </a:p>
          <a:p>
            <a:r>
              <a:rPr lang="en-US" sz="2200" dirty="0"/>
              <a:t>A </a:t>
            </a:r>
            <a:r>
              <a:rPr lang="en-US" sz="2200" u="sng" dirty="0"/>
              <a:t>code generator </a:t>
            </a:r>
            <a:r>
              <a:rPr lang="en-US" sz="2200" dirty="0"/>
              <a:t>that ‘walks’ the syntax tree and generates abstract machine code</a:t>
            </a:r>
            <a:r>
              <a:rPr lang="en-US" sz="2200" dirty="0" smtClean="0"/>
              <a:t>.</a:t>
            </a:r>
            <a:endParaRPr lang="en-GB" sz="2200" dirty="0"/>
          </a:p>
        </p:txBody>
      </p:sp>
      <p:pic>
        <p:nvPicPr>
          <p:cNvPr id="4" name="Content Placeholder 3" descr="6.19 PipeFilterCompModel.eps"/>
          <p:cNvPicPr>
            <a:picLocks noChangeAspect="1"/>
          </p:cNvPicPr>
          <p:nvPr/>
        </p:nvPicPr>
        <p:blipFill>
          <a:blip r:embed="rId2"/>
          <a:srcRect t="-42181" b="-42181"/>
          <a:stretch>
            <a:fillRect/>
          </a:stretch>
        </p:blipFill>
        <p:spPr bwMode="auto">
          <a:xfrm>
            <a:off x="5220558" y="-481342"/>
            <a:ext cx="3923442" cy="21577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530627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Showing SW architecture </a:t>
            </a:r>
            <a:r>
              <a:rPr lang="en-US" dirty="0" smtClean="0"/>
              <a:t>in 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7" name="Rounded Rectangle 6"/>
          <p:cNvSpPr/>
          <p:nvPr/>
        </p:nvSpPr>
        <p:spPr>
          <a:xfrm>
            <a:off x="658949" y="3548742"/>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8" name="Rounded Rectangle 7"/>
          <p:cNvSpPr/>
          <p:nvPr/>
        </p:nvSpPr>
        <p:spPr>
          <a:xfrm>
            <a:off x="2520404" y="4328156"/>
            <a:ext cx="127726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9" name="Rectangle 18"/>
          <p:cNvSpPr/>
          <p:nvPr/>
        </p:nvSpPr>
        <p:spPr>
          <a:xfrm>
            <a:off x="622506" y="3179410"/>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0" name="Rectangle 19"/>
          <p:cNvSpPr/>
          <p:nvPr/>
        </p:nvSpPr>
        <p:spPr>
          <a:xfrm>
            <a:off x="2627709" y="314714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1" name="Rectangle 20"/>
          <p:cNvSpPr/>
          <p:nvPr/>
        </p:nvSpPr>
        <p:spPr>
          <a:xfrm>
            <a:off x="2616200" y="5015236"/>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6</a:t>
            </a:r>
            <a:endParaRPr lang="tr-TR" dirty="0">
              <a:solidFill>
                <a:srgbClr val="0070C0"/>
              </a:solidFill>
            </a:endParaRPr>
          </a:p>
        </p:txBody>
      </p:sp>
      <p:sp>
        <p:nvSpPr>
          <p:cNvPr id="23" name="Rounded Rectangle 22"/>
          <p:cNvSpPr/>
          <p:nvPr/>
        </p:nvSpPr>
        <p:spPr>
          <a:xfrm>
            <a:off x="1806862" y="2554960"/>
            <a:ext cx="1352175" cy="654423"/>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36335539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 pipe and filter compiler architecture</a:t>
            </a:r>
            <a:r>
              <a:rPr lang="en-GB" sz="2800" dirty="0" smtClean="0"/>
              <a:t> </a:t>
            </a:r>
            <a:endParaRPr lang="en-US" sz="2800" dirty="0"/>
          </a:p>
        </p:txBody>
      </p:sp>
      <p:pic>
        <p:nvPicPr>
          <p:cNvPr id="4" name="Content Placeholder 3" descr="6.19 PipeFilterCompModel.eps"/>
          <p:cNvPicPr>
            <a:picLocks noGrp="1" noChangeAspect="1"/>
          </p:cNvPicPr>
          <p:nvPr>
            <p:ph idx="1"/>
          </p:nvPr>
        </p:nvPicPr>
        <p:blipFill>
          <a:blip r:embed="rId2"/>
          <a:srcRect t="-42181" b="-42181"/>
          <a:stretch>
            <a:fillRect/>
          </a:stretch>
        </p:blipFill>
        <p:spPr>
          <a:xfrm>
            <a:off x="32656" y="1371600"/>
            <a:ext cx="8806543" cy="4843260"/>
          </a:xfrm>
        </p:spPr>
      </p:pic>
    </p:spTree>
    <p:extLst>
      <p:ext uri="{BB962C8B-B14F-4D97-AF65-F5344CB8AC3E}">
        <p14:creationId xmlns:p14="http://schemas.microsoft.com/office/powerpoint/2010/main" val="21973381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 repository architecture for a language processing system</a:t>
            </a:r>
            <a:endParaRPr lang="en-US" sz="2800" dirty="0"/>
          </a:p>
        </p:txBody>
      </p:sp>
      <p:pic>
        <p:nvPicPr>
          <p:cNvPr id="4" name="Content Placeholder 3" descr="6.20 RepositoryLPS.eps"/>
          <p:cNvPicPr>
            <a:picLocks noGrp="1" noChangeAspect="1"/>
          </p:cNvPicPr>
          <p:nvPr>
            <p:ph idx="1"/>
          </p:nvPr>
        </p:nvPicPr>
        <p:blipFill>
          <a:blip r:embed="rId2"/>
          <a:srcRect t="-1471" b="-1471"/>
          <a:stretch>
            <a:fillRect/>
          </a:stretch>
        </p:blipFill>
        <p:spPr>
          <a:xfrm>
            <a:off x="135790" y="1143000"/>
            <a:ext cx="8932010" cy="4912261"/>
          </a:xfrm>
        </p:spPr>
      </p:pic>
    </p:spTree>
    <p:extLst>
      <p:ext uri="{BB962C8B-B14F-4D97-AF65-F5344CB8AC3E}">
        <p14:creationId xmlns:p14="http://schemas.microsoft.com/office/powerpoint/2010/main" val="31095282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a:t>
            </a:r>
            <a:endParaRPr lang="tr-TR" dirty="0"/>
          </a:p>
        </p:txBody>
      </p:sp>
      <p:sp>
        <p:nvSpPr>
          <p:cNvPr id="3" name="Content Placeholder 2"/>
          <p:cNvSpPr>
            <a:spLocks noGrp="1"/>
          </p:cNvSpPr>
          <p:nvPr>
            <p:ph idx="1"/>
          </p:nvPr>
        </p:nvSpPr>
        <p:spPr/>
        <p:txBody>
          <a:bodyPr/>
          <a:lstStyle/>
          <a:p>
            <a:endParaRPr lang="tr-TR"/>
          </a:p>
        </p:txBody>
      </p:sp>
      <p:pic>
        <p:nvPicPr>
          <p:cNvPr id="4" name="Picture 3"/>
          <p:cNvPicPr>
            <a:picLocks noChangeAspect="1"/>
          </p:cNvPicPr>
          <p:nvPr/>
        </p:nvPicPr>
        <p:blipFill>
          <a:blip r:embed="rId2"/>
          <a:stretch>
            <a:fillRect/>
          </a:stretch>
        </p:blipFill>
        <p:spPr>
          <a:xfrm>
            <a:off x="895350" y="1066800"/>
            <a:ext cx="7353300" cy="5494847"/>
          </a:xfrm>
          <a:prstGeom prst="rect">
            <a:avLst/>
          </a:prstGeom>
        </p:spPr>
      </p:pic>
    </p:spTree>
    <p:extLst>
      <p:ext uri="{BB962C8B-B14F-4D97-AF65-F5344CB8AC3E}">
        <p14:creationId xmlns:p14="http://schemas.microsoft.com/office/powerpoint/2010/main" val="40138622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US" dirty="0" smtClean="0"/>
              <a:t>Models of application systems architectures help us understand and compare applications, validate application system designs and assess large-scale components for reuse.</a:t>
            </a:r>
            <a:endParaRPr lang="en-GB" dirty="0" smtClean="0"/>
          </a:p>
          <a:p>
            <a:r>
              <a:rPr lang="en-US" dirty="0" smtClean="0"/>
              <a:t>Transaction processing systems are interactive systems that allow information in a database to be remotely accessed and modified by a number of users. </a:t>
            </a:r>
          </a:p>
          <a:p>
            <a:r>
              <a:rPr lang="en-US" dirty="0" smtClean="0"/>
              <a:t>Language processing systems are used to translate texts from one language into another and to carry out the instructions specified in the input language. They include a translator and an abstract machine that executes the generated language.</a:t>
            </a:r>
            <a:endParaRPr lang="en-GB" dirty="0" smtClean="0"/>
          </a:p>
          <a:p>
            <a:endParaRPr lang="en-US" dirty="0"/>
          </a:p>
        </p:txBody>
      </p:sp>
    </p:spTree>
    <p:extLst>
      <p:ext uri="{BB962C8B-B14F-4D97-AF65-F5344CB8AC3E}">
        <p14:creationId xmlns:p14="http://schemas.microsoft.com/office/powerpoint/2010/main" val="17324647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 of architectural models</a:t>
            </a:r>
            <a:endParaRPr lang="en-US" dirty="0"/>
          </a:p>
        </p:txBody>
      </p:sp>
      <p:sp>
        <p:nvSpPr>
          <p:cNvPr id="3" name="Content Placeholder 2"/>
          <p:cNvSpPr>
            <a:spLocks noGrp="1"/>
          </p:cNvSpPr>
          <p:nvPr>
            <p:ph idx="1"/>
          </p:nvPr>
        </p:nvSpPr>
        <p:spPr/>
        <p:txBody>
          <a:bodyPr/>
          <a:lstStyle/>
          <a:p>
            <a:r>
              <a:rPr lang="en-US" dirty="0" smtClean="0"/>
              <a:t>As a way of facilitating discussion about the system design </a:t>
            </a:r>
          </a:p>
          <a:p>
            <a:pPr lvl="1"/>
            <a:r>
              <a:rPr lang="en-US" dirty="0" smtClean="0"/>
              <a:t>A </a:t>
            </a:r>
            <a:r>
              <a:rPr lang="en-US" u="sng" dirty="0" smtClean="0"/>
              <a:t>high-level architectural view </a:t>
            </a:r>
            <a:r>
              <a:rPr lang="en-US" dirty="0" smtClean="0"/>
              <a:t>of a system is useful for communication with system stakeholders and project planning because it is not cluttered with detail. </a:t>
            </a:r>
          </a:p>
          <a:p>
            <a:pPr lvl="1"/>
            <a:r>
              <a:rPr lang="en-US" dirty="0" smtClean="0"/>
              <a:t>Stakeholders can relate to it and understand an </a:t>
            </a:r>
            <a:r>
              <a:rPr lang="en-US" u="sng" dirty="0" smtClean="0"/>
              <a:t>abstract view </a:t>
            </a:r>
            <a:r>
              <a:rPr lang="en-US" dirty="0" smtClean="0"/>
              <a:t>of the system. They can then discuss the system as a whole without being confused by detail. </a:t>
            </a:r>
            <a:endParaRPr lang="en-GB" dirty="0" smtClean="0"/>
          </a:p>
          <a:p>
            <a:r>
              <a:rPr lang="en-US" dirty="0" smtClean="0"/>
              <a:t>As a way of documenting an architecture that has been designed </a:t>
            </a:r>
          </a:p>
          <a:p>
            <a:pPr lvl="1"/>
            <a:r>
              <a:rPr lang="en-US" dirty="0" smtClean="0"/>
              <a:t>The aim here is to produce a complete system model that shows the different components in a system, their interfaces and their connections. </a:t>
            </a:r>
            <a:endParaRPr lang="en-US" dirty="0"/>
          </a:p>
        </p:txBody>
      </p:sp>
    </p:spTree>
    <p:extLst>
      <p:ext uri="{BB962C8B-B14F-4D97-AF65-F5344CB8AC3E}">
        <p14:creationId xmlns:p14="http://schemas.microsoft.com/office/powerpoint/2010/main" val="35724457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a:solidFill>
                  <a:schemeClr val="bg1">
                    <a:lumMod val="75000"/>
                  </a:schemeClr>
                </a:solidFill>
              </a:rPr>
              <a:t>Architecture reuse</a:t>
            </a:r>
          </a:p>
        </p:txBody>
      </p:sp>
      <p:sp>
        <p:nvSpPr>
          <p:cNvPr id="60419" name="Rectangle 3"/>
          <p:cNvSpPr>
            <a:spLocks noGrp="1" noChangeArrowheads="1"/>
          </p:cNvSpPr>
          <p:nvPr>
            <p:ph idx="1"/>
          </p:nvPr>
        </p:nvSpPr>
        <p:spPr/>
        <p:txBody>
          <a:bodyPr/>
          <a:lstStyle/>
          <a:p>
            <a:r>
              <a:rPr lang="en-US" dirty="0"/>
              <a:t>Systems in the same domain often have similar architectures that reflect domain concepts.</a:t>
            </a:r>
          </a:p>
          <a:p>
            <a:r>
              <a:rPr lang="en-US" u="sng" dirty="0"/>
              <a:t>Application product lines</a:t>
            </a:r>
            <a:r>
              <a:rPr lang="en-US" dirty="0"/>
              <a:t> are built around a core architecture with variants that satisfy particular customer requirements</a:t>
            </a:r>
            <a:r>
              <a:rPr lang="en-US" dirty="0" smtClean="0"/>
              <a:t>.</a:t>
            </a:r>
          </a:p>
          <a:p>
            <a:r>
              <a:rPr lang="en-US" dirty="0" smtClean="0"/>
              <a:t>The architecture of a system may be designed around one of more </a:t>
            </a:r>
            <a:r>
              <a:rPr lang="en-US" u="sng" dirty="0" smtClean="0"/>
              <a:t>architectural patterns</a:t>
            </a:r>
            <a:r>
              <a:rPr lang="en-US" dirty="0" smtClean="0"/>
              <a:t> or ‘styles’. </a:t>
            </a:r>
          </a:p>
          <a:p>
            <a:pPr lvl="1"/>
            <a:r>
              <a:rPr lang="en-US" dirty="0" smtClean="0"/>
              <a:t>These capture the essence of an architecture and can be instantiated in different ways.</a:t>
            </a:r>
          </a:p>
          <a:p>
            <a:pPr lvl="1"/>
            <a:r>
              <a:rPr lang="en-US" dirty="0" smtClean="0"/>
              <a:t>Discussed later in this lecture.</a:t>
            </a:r>
            <a:endParaRPr lang="en-US" dirty="0"/>
          </a:p>
        </p:txBody>
      </p:sp>
    </p:spTree>
    <p:extLst>
      <p:ext uri="{BB962C8B-B14F-4D97-AF65-F5344CB8AC3E}">
        <p14:creationId xmlns:p14="http://schemas.microsoft.com/office/powerpoint/2010/main" val="37781940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a:solidFill>
                  <a:schemeClr val="bg1">
                    <a:lumMod val="75000"/>
                  </a:schemeClr>
                </a:solidFill>
              </a:rPr>
              <a:t>Architecture reuse</a:t>
            </a:r>
          </a:p>
        </p:txBody>
      </p:sp>
      <p:sp>
        <p:nvSpPr>
          <p:cNvPr id="60419" name="Rectangle 3"/>
          <p:cNvSpPr>
            <a:spLocks noGrp="1" noChangeArrowheads="1"/>
          </p:cNvSpPr>
          <p:nvPr>
            <p:ph idx="1"/>
          </p:nvPr>
        </p:nvSpPr>
        <p:spPr/>
        <p:txBody>
          <a:bodyPr/>
          <a:lstStyle/>
          <a:p>
            <a:r>
              <a:rPr lang="en-US" dirty="0"/>
              <a:t>Systems in the same domain often have similar architectures that reflect domain concepts.</a:t>
            </a:r>
          </a:p>
          <a:p>
            <a:r>
              <a:rPr lang="en-US" u="sng" dirty="0"/>
              <a:t>Application product lines</a:t>
            </a:r>
            <a:r>
              <a:rPr lang="en-US" dirty="0"/>
              <a:t> are built around a core architecture with variants that satisfy particular customer requirements</a:t>
            </a:r>
            <a:r>
              <a:rPr lang="en-US" dirty="0" smtClean="0"/>
              <a:t>.</a:t>
            </a:r>
          </a:p>
          <a:p>
            <a:r>
              <a:rPr lang="en-US" dirty="0" smtClean="0"/>
              <a:t>The architecture of a system may be designed around one of more </a:t>
            </a:r>
            <a:r>
              <a:rPr lang="en-US" u="sng" dirty="0" smtClean="0"/>
              <a:t>architectural patterns</a:t>
            </a:r>
            <a:r>
              <a:rPr lang="en-US" dirty="0" smtClean="0"/>
              <a:t> or ‘styles’. </a:t>
            </a:r>
          </a:p>
          <a:p>
            <a:pPr lvl="1"/>
            <a:r>
              <a:rPr lang="en-US" dirty="0" smtClean="0"/>
              <a:t>These capture the essence of an architecture and can be instantiated in different ways.</a:t>
            </a:r>
          </a:p>
          <a:p>
            <a:pPr lvl="1"/>
            <a:r>
              <a:rPr lang="en-US" dirty="0" smtClean="0"/>
              <a:t>Discussed later in this lecture.</a:t>
            </a:r>
            <a:endParaRPr lang="en-US" dirty="0"/>
          </a:p>
        </p:txBody>
      </p:sp>
    </p:spTree>
    <p:extLst>
      <p:ext uri="{BB962C8B-B14F-4D97-AF65-F5344CB8AC3E}">
        <p14:creationId xmlns:p14="http://schemas.microsoft.com/office/powerpoint/2010/main" val="12279509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dirty="0"/>
              <a:t>Advantages of explicit architecture</a:t>
            </a:r>
          </a:p>
        </p:txBody>
      </p:sp>
      <p:sp>
        <p:nvSpPr>
          <p:cNvPr id="45059" name="Rectangle 3"/>
          <p:cNvSpPr>
            <a:spLocks noGrp="1" noChangeArrowheads="1"/>
          </p:cNvSpPr>
          <p:nvPr>
            <p:ph idx="1"/>
          </p:nvPr>
        </p:nvSpPr>
        <p:spPr/>
        <p:txBody>
          <a:bodyPr/>
          <a:lstStyle/>
          <a:p>
            <a:pPr>
              <a:lnSpc>
                <a:spcPct val="90000"/>
              </a:lnSpc>
            </a:pPr>
            <a:r>
              <a:rPr lang="en-GB" dirty="0"/>
              <a:t>Stakeholder communication</a:t>
            </a:r>
          </a:p>
          <a:p>
            <a:pPr lvl="1">
              <a:lnSpc>
                <a:spcPct val="90000"/>
              </a:lnSpc>
            </a:pPr>
            <a:r>
              <a:rPr lang="en-GB" dirty="0"/>
              <a:t>Architecture may be used as a focus of discussion by system stakeholders.</a:t>
            </a:r>
          </a:p>
          <a:p>
            <a:pPr>
              <a:lnSpc>
                <a:spcPct val="90000"/>
              </a:lnSpc>
            </a:pPr>
            <a:r>
              <a:rPr lang="en-GB" dirty="0"/>
              <a:t>System analysis</a:t>
            </a:r>
          </a:p>
          <a:p>
            <a:pPr lvl="1">
              <a:lnSpc>
                <a:spcPct val="90000"/>
              </a:lnSpc>
            </a:pPr>
            <a:r>
              <a:rPr lang="en-GB" dirty="0"/>
              <a:t>Means that analysis of whether the system can meet its </a:t>
            </a:r>
            <a:r>
              <a:rPr lang="en-GB" dirty="0" smtClean="0"/>
              <a:t>      non</a:t>
            </a:r>
            <a:r>
              <a:rPr lang="en-GB" dirty="0"/>
              <a:t>-functional requirements is possible.</a:t>
            </a:r>
          </a:p>
          <a:p>
            <a:pPr>
              <a:lnSpc>
                <a:spcPct val="90000"/>
              </a:lnSpc>
            </a:pPr>
            <a:r>
              <a:rPr lang="en-GB" dirty="0"/>
              <a:t>Large-scale reuse</a:t>
            </a:r>
          </a:p>
          <a:p>
            <a:pPr lvl="1">
              <a:lnSpc>
                <a:spcPct val="90000"/>
              </a:lnSpc>
            </a:pPr>
            <a:r>
              <a:rPr lang="en-GB" dirty="0"/>
              <a:t>The architecture may be reusable across a range of </a:t>
            </a:r>
            <a:r>
              <a:rPr lang="en-GB" dirty="0" smtClean="0"/>
              <a:t>systems</a:t>
            </a:r>
          </a:p>
          <a:p>
            <a:pPr lvl="1">
              <a:lnSpc>
                <a:spcPct val="90000"/>
              </a:lnSpc>
            </a:pPr>
            <a:r>
              <a:rPr lang="en-GB" dirty="0" smtClean="0"/>
              <a:t>Product-line architectures may be developed.</a:t>
            </a:r>
            <a:endParaRPr lang="en-GB" dirty="0"/>
          </a:p>
        </p:txBody>
      </p:sp>
    </p:spTree>
    <p:extLst>
      <p:ext uri="{BB962C8B-B14F-4D97-AF65-F5344CB8AC3E}">
        <p14:creationId xmlns:p14="http://schemas.microsoft.com/office/powerpoint/2010/main" val="40507386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4 + 1 view model of software architecture</a:t>
            </a:r>
            <a:endParaRPr lang="en-US" sz="3200" dirty="0"/>
          </a:p>
        </p:txBody>
      </p:sp>
      <p:pic>
        <p:nvPicPr>
          <p:cNvPr id="11266" name="Picture 2" descr="https://upload.wikimedia.org/wikipedia/commons/f/f2/4%2B1_Architectural_View_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6781800" cy="4283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89000" y="1295400"/>
            <a:ext cx="2895600" cy="584775"/>
          </a:xfrm>
          <a:prstGeom prst="rect">
            <a:avLst/>
          </a:prstGeom>
        </p:spPr>
        <p:txBody>
          <a:bodyPr wrap="square">
            <a:spAutoFit/>
          </a:bodyPr>
          <a:lstStyle/>
          <a:p>
            <a:r>
              <a:rPr lang="en-US" dirty="0">
                <a:solidFill>
                  <a:schemeClr val="accent2">
                    <a:lumMod val="75000"/>
                  </a:schemeClr>
                </a:solidFill>
                <a:latin typeface="Arial" panose="020B0604020202020204" pitchFamily="34" charset="0"/>
              </a:rPr>
              <a:t>functionality that the system provides to end-users</a:t>
            </a:r>
            <a:endParaRPr lang="tr-TR" dirty="0">
              <a:solidFill>
                <a:schemeClr val="accent2">
                  <a:lumMod val="75000"/>
                </a:schemeClr>
              </a:solidFill>
            </a:endParaRPr>
          </a:p>
        </p:txBody>
      </p:sp>
      <p:sp>
        <p:nvSpPr>
          <p:cNvPr id="6" name="Rectangle 5"/>
          <p:cNvSpPr/>
          <p:nvPr/>
        </p:nvSpPr>
        <p:spPr>
          <a:xfrm>
            <a:off x="4991100" y="1307813"/>
            <a:ext cx="3848100" cy="584775"/>
          </a:xfrm>
          <a:prstGeom prst="rect">
            <a:avLst/>
          </a:prstGeom>
        </p:spPr>
        <p:txBody>
          <a:bodyPr wrap="square">
            <a:spAutoFit/>
          </a:bodyPr>
          <a:lstStyle/>
          <a:p>
            <a:r>
              <a:rPr lang="en-US" dirty="0">
                <a:solidFill>
                  <a:schemeClr val="accent2">
                    <a:lumMod val="75000"/>
                  </a:schemeClr>
                </a:solidFill>
                <a:latin typeface="Arial" panose="020B0604020202020204" pitchFamily="34" charset="0"/>
              </a:rPr>
              <a:t>from a programmer's perspective and is concerned with software management</a:t>
            </a:r>
            <a:endParaRPr lang="tr-TR" dirty="0">
              <a:solidFill>
                <a:schemeClr val="accent2">
                  <a:lumMod val="75000"/>
                </a:schemeClr>
              </a:solidFill>
            </a:endParaRPr>
          </a:p>
        </p:txBody>
      </p:sp>
      <p:sp>
        <p:nvSpPr>
          <p:cNvPr id="7" name="Rectangle 6"/>
          <p:cNvSpPr/>
          <p:nvPr/>
        </p:nvSpPr>
        <p:spPr>
          <a:xfrm>
            <a:off x="457200" y="5959069"/>
            <a:ext cx="4572000" cy="584775"/>
          </a:xfrm>
          <a:prstGeom prst="rect">
            <a:avLst/>
          </a:prstGeom>
        </p:spPr>
        <p:txBody>
          <a:bodyPr>
            <a:spAutoFit/>
          </a:bodyPr>
          <a:lstStyle/>
          <a:p>
            <a:r>
              <a:rPr lang="en-US" dirty="0">
                <a:solidFill>
                  <a:schemeClr val="accent2">
                    <a:lumMod val="75000"/>
                  </a:schemeClr>
                </a:solidFill>
                <a:latin typeface="Arial" panose="020B0604020202020204" pitchFamily="34" charset="0"/>
              </a:rPr>
              <a:t>dynamic aspects of the system, explains the system processes and how they communicate</a:t>
            </a:r>
            <a:endParaRPr lang="tr-TR" dirty="0">
              <a:solidFill>
                <a:schemeClr val="accent2">
                  <a:lumMod val="75000"/>
                </a:schemeClr>
              </a:solidFill>
            </a:endParaRPr>
          </a:p>
        </p:txBody>
      </p:sp>
      <p:sp>
        <p:nvSpPr>
          <p:cNvPr id="8" name="Rectangle 7"/>
          <p:cNvSpPr/>
          <p:nvPr/>
        </p:nvSpPr>
        <p:spPr>
          <a:xfrm>
            <a:off x="5257800" y="5959068"/>
            <a:ext cx="3581400" cy="584775"/>
          </a:xfrm>
          <a:prstGeom prst="rect">
            <a:avLst/>
          </a:prstGeom>
        </p:spPr>
        <p:txBody>
          <a:bodyPr wrap="square">
            <a:spAutoFit/>
          </a:bodyPr>
          <a:lstStyle/>
          <a:p>
            <a:r>
              <a:rPr lang="en-US" dirty="0">
                <a:solidFill>
                  <a:schemeClr val="accent2">
                    <a:lumMod val="75000"/>
                  </a:schemeClr>
                </a:solidFill>
                <a:latin typeface="Arial" panose="020B0604020202020204" pitchFamily="34" charset="0"/>
              </a:rPr>
              <a:t>depicts the system from a system engineer's point of view</a:t>
            </a:r>
            <a:endParaRPr lang="tr-TR" dirty="0">
              <a:solidFill>
                <a:schemeClr val="accent2">
                  <a:lumMod val="75000"/>
                </a:schemeClr>
              </a:solidFill>
            </a:endParaRPr>
          </a:p>
        </p:txBody>
      </p:sp>
      <p:sp>
        <p:nvSpPr>
          <p:cNvPr id="9" name="Rectangle 8"/>
          <p:cNvSpPr/>
          <p:nvPr/>
        </p:nvSpPr>
        <p:spPr>
          <a:xfrm>
            <a:off x="5562600" y="3429000"/>
            <a:ext cx="3276600" cy="1077218"/>
          </a:xfrm>
          <a:prstGeom prst="rect">
            <a:avLst/>
          </a:prstGeom>
        </p:spPr>
        <p:txBody>
          <a:bodyPr wrap="square">
            <a:spAutoFit/>
          </a:bodyPr>
          <a:lstStyle/>
          <a:p>
            <a:r>
              <a:rPr lang="en-US" dirty="0" smtClean="0">
                <a:solidFill>
                  <a:schemeClr val="accent2">
                    <a:lumMod val="75000"/>
                  </a:schemeClr>
                </a:solidFill>
              </a:rPr>
              <a:t>A</a:t>
            </a:r>
            <a:r>
              <a:rPr lang="tr-TR" dirty="0" smtClean="0">
                <a:solidFill>
                  <a:schemeClr val="accent2">
                    <a:lumMod val="75000"/>
                  </a:schemeClr>
                </a:solidFill>
              </a:rPr>
              <a:t> </a:t>
            </a:r>
            <a:r>
              <a:rPr lang="tr-TR" dirty="0" err="1">
                <a:solidFill>
                  <a:schemeClr val="accent2">
                    <a:lumMod val="75000"/>
                  </a:schemeClr>
                </a:solidFill>
              </a:rPr>
              <a:t>small</a:t>
            </a:r>
            <a:r>
              <a:rPr lang="tr-TR" dirty="0">
                <a:solidFill>
                  <a:schemeClr val="accent2">
                    <a:lumMod val="75000"/>
                  </a:schemeClr>
                </a:solidFill>
              </a:rPr>
              <a:t> set of </a:t>
            </a:r>
            <a:r>
              <a:rPr lang="tr-TR" dirty="0" err="1">
                <a:solidFill>
                  <a:schemeClr val="accent2">
                    <a:lumMod val="75000"/>
                  </a:schemeClr>
                </a:solidFill>
              </a:rPr>
              <a:t>use</a:t>
            </a:r>
            <a:r>
              <a:rPr lang="tr-TR" dirty="0">
                <a:solidFill>
                  <a:schemeClr val="accent2">
                    <a:lumMod val="75000"/>
                  </a:schemeClr>
                </a:solidFill>
              </a:rPr>
              <a:t> </a:t>
            </a:r>
            <a:r>
              <a:rPr lang="tr-TR" dirty="0" err="1">
                <a:solidFill>
                  <a:schemeClr val="accent2">
                    <a:lumMod val="75000"/>
                  </a:schemeClr>
                </a:solidFill>
              </a:rPr>
              <a:t>cases</a:t>
            </a:r>
            <a:r>
              <a:rPr lang="tr-TR" dirty="0">
                <a:solidFill>
                  <a:schemeClr val="accent2">
                    <a:lumMod val="75000"/>
                  </a:schemeClr>
                </a:solidFill>
              </a:rPr>
              <a:t>. </a:t>
            </a:r>
            <a:r>
              <a:rPr lang="tr-TR" dirty="0" err="1">
                <a:solidFill>
                  <a:schemeClr val="accent2">
                    <a:lumMod val="75000"/>
                  </a:schemeClr>
                </a:solidFill>
              </a:rPr>
              <a:t>Describe</a:t>
            </a:r>
            <a:r>
              <a:rPr lang="tr-TR" dirty="0">
                <a:solidFill>
                  <a:schemeClr val="accent2">
                    <a:lumMod val="75000"/>
                  </a:schemeClr>
                </a:solidFill>
              </a:rPr>
              <a:t> </a:t>
            </a:r>
            <a:r>
              <a:rPr lang="tr-TR" dirty="0" err="1">
                <a:solidFill>
                  <a:schemeClr val="accent2">
                    <a:lumMod val="75000"/>
                  </a:schemeClr>
                </a:solidFill>
              </a:rPr>
              <a:t>sequences</a:t>
            </a:r>
            <a:r>
              <a:rPr lang="tr-TR" dirty="0">
                <a:solidFill>
                  <a:schemeClr val="accent2">
                    <a:lumMod val="75000"/>
                  </a:schemeClr>
                </a:solidFill>
              </a:rPr>
              <a:t> of </a:t>
            </a:r>
            <a:r>
              <a:rPr lang="tr-TR" dirty="0" err="1">
                <a:solidFill>
                  <a:schemeClr val="accent2">
                    <a:lumMod val="75000"/>
                  </a:schemeClr>
                </a:solidFill>
              </a:rPr>
              <a:t>interactions</a:t>
            </a:r>
            <a:r>
              <a:rPr lang="tr-TR" dirty="0">
                <a:solidFill>
                  <a:schemeClr val="accent2">
                    <a:lumMod val="75000"/>
                  </a:schemeClr>
                </a:solidFill>
              </a:rPr>
              <a:t> </a:t>
            </a:r>
            <a:r>
              <a:rPr lang="tr-TR" dirty="0" err="1">
                <a:solidFill>
                  <a:schemeClr val="accent2">
                    <a:lumMod val="75000"/>
                  </a:schemeClr>
                </a:solidFill>
              </a:rPr>
              <a:t>between</a:t>
            </a:r>
            <a:r>
              <a:rPr lang="tr-TR" dirty="0">
                <a:solidFill>
                  <a:schemeClr val="accent2">
                    <a:lumMod val="75000"/>
                  </a:schemeClr>
                </a:solidFill>
              </a:rPr>
              <a:t> </a:t>
            </a:r>
            <a:r>
              <a:rPr lang="tr-TR" dirty="0" err="1">
                <a:solidFill>
                  <a:schemeClr val="accent2">
                    <a:lumMod val="75000"/>
                  </a:schemeClr>
                </a:solidFill>
              </a:rPr>
              <a:t>objects</a:t>
            </a:r>
            <a:r>
              <a:rPr lang="tr-TR" dirty="0">
                <a:solidFill>
                  <a:schemeClr val="accent2">
                    <a:lumMod val="75000"/>
                  </a:schemeClr>
                </a:solidFill>
              </a:rPr>
              <a:t>, </a:t>
            </a:r>
            <a:r>
              <a:rPr lang="tr-TR" dirty="0" err="1">
                <a:solidFill>
                  <a:schemeClr val="accent2">
                    <a:lumMod val="75000"/>
                  </a:schemeClr>
                </a:solidFill>
              </a:rPr>
              <a:t>and</a:t>
            </a:r>
            <a:r>
              <a:rPr lang="tr-TR" dirty="0">
                <a:solidFill>
                  <a:schemeClr val="accent2">
                    <a:lumMod val="75000"/>
                  </a:schemeClr>
                </a:solidFill>
              </a:rPr>
              <a:t> </a:t>
            </a:r>
            <a:r>
              <a:rPr lang="tr-TR" dirty="0" err="1">
                <a:solidFill>
                  <a:schemeClr val="accent2">
                    <a:lumMod val="75000"/>
                  </a:schemeClr>
                </a:solidFill>
              </a:rPr>
              <a:t>between</a:t>
            </a:r>
            <a:r>
              <a:rPr lang="tr-TR" dirty="0">
                <a:solidFill>
                  <a:schemeClr val="accent2">
                    <a:lumMod val="75000"/>
                  </a:schemeClr>
                </a:solidFill>
              </a:rPr>
              <a:t> </a:t>
            </a:r>
            <a:r>
              <a:rPr lang="tr-TR" dirty="0" err="1">
                <a:solidFill>
                  <a:schemeClr val="accent2">
                    <a:lumMod val="75000"/>
                  </a:schemeClr>
                </a:solidFill>
              </a:rPr>
              <a:t>processes</a:t>
            </a:r>
            <a:r>
              <a:rPr lang="tr-TR" dirty="0">
                <a:solidFill>
                  <a:schemeClr val="accent2">
                    <a:lumMod val="75000"/>
                  </a:schemeClr>
                </a:solidFill>
              </a:rPr>
              <a:t>. </a:t>
            </a:r>
          </a:p>
        </p:txBody>
      </p:sp>
    </p:spTree>
    <p:extLst>
      <p:ext uri="{BB962C8B-B14F-4D97-AF65-F5344CB8AC3E}">
        <p14:creationId xmlns:p14="http://schemas.microsoft.com/office/powerpoint/2010/main" val="11006537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sizes</a:t>
            </a:r>
            <a:endParaRPr lang="tr-TR" dirty="0"/>
          </a:p>
        </p:txBody>
      </p:sp>
      <p:sp>
        <p:nvSpPr>
          <p:cNvPr id="3" name="Content Placeholder 2"/>
          <p:cNvSpPr>
            <a:spLocks noGrp="1"/>
          </p:cNvSpPr>
          <p:nvPr>
            <p:ph idx="1"/>
          </p:nvPr>
        </p:nvSpPr>
        <p:spPr/>
        <p:txBody>
          <a:bodyPr/>
          <a:lstStyle/>
          <a:p>
            <a:endParaRPr lang="tr-TR"/>
          </a:p>
        </p:txBody>
      </p:sp>
      <p:pic>
        <p:nvPicPr>
          <p:cNvPr id="7170" name="Picture 2" descr="http://infobeautiful4.s3.amazonaws.com/2013/10/1276_Lines_of_code_Sep2015_FB.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934200" y="177003"/>
            <a:ext cx="1752600" cy="6414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nfobeautiful4.s3.amazonaws.com/2013/10/1276_Lines_of_code_Sep2015_FB.pn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1" b="85606"/>
          <a:stretch/>
        </p:blipFill>
        <p:spPr bwMode="auto">
          <a:xfrm>
            <a:off x="152400" y="1905000"/>
            <a:ext cx="8534400" cy="4495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934200" y="138112"/>
            <a:ext cx="1924050" cy="89058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1901439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6-Topics covered</a:t>
            </a:r>
            <a:endParaRPr lang="en-US" dirty="0"/>
          </a:p>
        </p:txBody>
      </p:sp>
      <p:sp>
        <p:nvSpPr>
          <p:cNvPr id="3" name="Content Placeholder 2"/>
          <p:cNvSpPr>
            <a:spLocks noGrp="1"/>
          </p:cNvSpPr>
          <p:nvPr>
            <p:ph idx="1"/>
          </p:nvPr>
        </p:nvSpPr>
        <p:spPr/>
        <p:txBody>
          <a:bodyPr/>
          <a:lstStyle/>
          <a:p>
            <a:r>
              <a:rPr lang="en-US" dirty="0" smtClean="0"/>
              <a:t>Review of OO and class diagrams</a:t>
            </a:r>
          </a:p>
          <a:p>
            <a:r>
              <a:rPr lang="en-US" dirty="0" smtClean="0"/>
              <a:t>On overview of Architectural design</a:t>
            </a:r>
            <a:endParaRPr lang="en-GB" dirty="0" smtClean="0"/>
          </a:p>
          <a:p>
            <a:r>
              <a:rPr lang="en-US" dirty="0" smtClean="0"/>
              <a:t>Architectural views</a:t>
            </a:r>
            <a:endParaRPr lang="en-GB" dirty="0" smtClean="0"/>
          </a:p>
          <a:p>
            <a:r>
              <a:rPr lang="en-US" dirty="0" smtClean="0"/>
              <a:t>Architectural patterns</a:t>
            </a:r>
            <a:endParaRPr lang="en-GB" dirty="0" smtClean="0"/>
          </a:p>
          <a:p>
            <a:r>
              <a:rPr lang="en-US" dirty="0" smtClean="0"/>
              <a:t>Application architectures</a:t>
            </a:r>
            <a:endParaRPr lang="en-GB" dirty="0" smtClean="0"/>
          </a:p>
          <a:p>
            <a:endParaRPr lang="en-US" dirty="0"/>
          </a:p>
        </p:txBody>
      </p:sp>
      <p:sp>
        <p:nvSpPr>
          <p:cNvPr id="4" name="Rounded Rectangle 3"/>
          <p:cNvSpPr/>
          <p:nvPr/>
        </p:nvSpPr>
        <p:spPr>
          <a:xfrm>
            <a:off x="171450" y="1676400"/>
            <a:ext cx="5810250" cy="533400"/>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4523369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sizes</a:t>
            </a:r>
            <a:endParaRPr lang="tr-TR" dirty="0"/>
          </a:p>
        </p:txBody>
      </p:sp>
      <p:sp>
        <p:nvSpPr>
          <p:cNvPr id="3" name="Content Placeholder 2"/>
          <p:cNvSpPr>
            <a:spLocks noGrp="1"/>
          </p:cNvSpPr>
          <p:nvPr>
            <p:ph idx="1"/>
          </p:nvPr>
        </p:nvSpPr>
        <p:spPr/>
        <p:txBody>
          <a:bodyPr/>
          <a:lstStyle/>
          <a:p>
            <a:endParaRPr lang="tr-TR"/>
          </a:p>
        </p:txBody>
      </p:sp>
      <p:pic>
        <p:nvPicPr>
          <p:cNvPr id="7170" name="Picture 2" descr="http://infobeautiful4.s3.amazonaws.com/2013/10/1276_Lines_of_code_Sep2015_FB.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934200" y="177003"/>
            <a:ext cx="1752600" cy="6414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nfobeautiful4.s3.amazonaws.com/2013/10/1276_Lines_of_code_Sep2015_FB.pn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4464" t="18296" r="31250" b="67311"/>
          <a:stretch/>
        </p:blipFill>
        <p:spPr bwMode="auto">
          <a:xfrm>
            <a:off x="152400" y="1905000"/>
            <a:ext cx="6248400" cy="4495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934200" y="1459706"/>
            <a:ext cx="2066925" cy="89058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21571523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sizes</a:t>
            </a:r>
            <a:endParaRPr lang="tr-TR" dirty="0"/>
          </a:p>
        </p:txBody>
      </p:sp>
      <p:sp>
        <p:nvSpPr>
          <p:cNvPr id="3" name="Content Placeholder 2"/>
          <p:cNvSpPr>
            <a:spLocks noGrp="1"/>
          </p:cNvSpPr>
          <p:nvPr>
            <p:ph idx="1"/>
          </p:nvPr>
        </p:nvSpPr>
        <p:spPr/>
        <p:txBody>
          <a:bodyPr/>
          <a:lstStyle/>
          <a:p>
            <a:endParaRPr lang="tr-TR"/>
          </a:p>
        </p:txBody>
      </p:sp>
      <p:pic>
        <p:nvPicPr>
          <p:cNvPr id="7170" name="Picture 2" descr="http://infobeautiful4.s3.amazonaws.com/2013/10/1276_Lines_of_code_Sep2015_FB.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934200" y="177003"/>
            <a:ext cx="1752600" cy="6414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nfobeautiful4.s3.amazonaws.com/2013/10/1276_Lines_of_code_Sep2015_FB.pn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60499" r="18400" b="25108"/>
          <a:stretch/>
        </p:blipFill>
        <p:spPr bwMode="auto">
          <a:xfrm>
            <a:off x="152399" y="1905000"/>
            <a:ext cx="6491941" cy="4191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858000" y="4038600"/>
            <a:ext cx="2066925" cy="89058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Tree>
    <p:extLst>
      <p:ext uri="{BB962C8B-B14F-4D97-AF65-F5344CB8AC3E}">
        <p14:creationId xmlns:p14="http://schemas.microsoft.com/office/powerpoint/2010/main" val="54911819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
      <a:dk1>
        <a:srgbClr val="000000"/>
      </a:dk1>
      <a:lt1>
        <a:srgbClr val="C0C0C0"/>
      </a:lt1>
      <a:dk2>
        <a:srgbClr val="FFFFFF"/>
      </a:dk2>
      <a:lt2>
        <a:srgbClr val="999999"/>
      </a:lt2>
      <a:accent1>
        <a:srgbClr val="762022"/>
      </a:accent1>
      <a:accent2>
        <a:srgbClr val="003151"/>
      </a:accent2>
      <a:accent3>
        <a:srgbClr val="DCDCDC"/>
      </a:accent3>
      <a:accent4>
        <a:srgbClr val="000000"/>
      </a:accent4>
      <a:accent5>
        <a:srgbClr val="BDABAB"/>
      </a:accent5>
      <a:accent6>
        <a:srgbClr val="002B49"/>
      </a:accent6>
      <a:hlink>
        <a:srgbClr val="648F3F"/>
      </a:hlink>
      <a:folHlink>
        <a:srgbClr val="DA5C05"/>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FFFFFF"/>
        </a:dk2>
        <a:lt2>
          <a:srgbClr val="999999"/>
        </a:lt2>
        <a:accent1>
          <a:srgbClr val="762022"/>
        </a:accent1>
        <a:accent2>
          <a:srgbClr val="003151"/>
        </a:accent2>
        <a:accent3>
          <a:srgbClr val="FFFFFF"/>
        </a:accent3>
        <a:accent4>
          <a:srgbClr val="000000"/>
        </a:accent4>
        <a:accent5>
          <a:srgbClr val="BDABAB"/>
        </a:accent5>
        <a:accent6>
          <a:srgbClr val="002B49"/>
        </a:accent6>
        <a:hlink>
          <a:srgbClr val="648F3F"/>
        </a:hlink>
        <a:folHlink>
          <a:srgbClr val="DA5C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devcon_05</Template>
  <TotalTime>24556</TotalTime>
  <Words>3940</Words>
  <Application>Microsoft Office PowerPoint</Application>
  <PresentationFormat>Ekran Gösterisi (4:3)</PresentationFormat>
  <Paragraphs>401</Paragraphs>
  <Slides>91</Slides>
  <Notes>0</Notes>
  <HiddenSlides>0</HiddenSlides>
  <MMClips>0</MMClips>
  <ScaleCrop>false</ScaleCrop>
  <HeadingPairs>
    <vt:vector size="6" baseType="variant">
      <vt:variant>
        <vt:lpstr>Kullanılan Yazı Tipleri</vt:lpstr>
      </vt:variant>
      <vt:variant>
        <vt:i4>8</vt:i4>
      </vt:variant>
      <vt:variant>
        <vt:lpstr>Tema</vt:lpstr>
      </vt:variant>
      <vt:variant>
        <vt:i4>2</vt:i4>
      </vt:variant>
      <vt:variant>
        <vt:lpstr>Slayt Başlıkları</vt:lpstr>
      </vt:variant>
      <vt:variant>
        <vt:i4>91</vt:i4>
      </vt:variant>
    </vt:vector>
  </HeadingPairs>
  <TitlesOfParts>
    <vt:vector size="101" baseType="lpstr">
      <vt:lpstr>ＭＳ Ｐゴシック</vt:lpstr>
      <vt:lpstr>Arial</vt:lpstr>
      <vt:lpstr>Calibri</vt:lpstr>
      <vt:lpstr>Helvetica</vt:lpstr>
      <vt:lpstr>Open Sans</vt:lpstr>
      <vt:lpstr>Times New Roman</vt:lpstr>
      <vt:lpstr>Wingdings</vt:lpstr>
      <vt:lpstr>Zapf Dingbats</vt:lpstr>
      <vt:lpstr>default</vt:lpstr>
      <vt:lpstr>Blends</vt:lpstr>
      <vt:lpstr>Chapter 6 – Architectural Design</vt:lpstr>
      <vt:lpstr>From the book</vt:lpstr>
      <vt:lpstr>Chapter 6-Topics covered</vt:lpstr>
      <vt:lpstr>Class diagrams (zoomed next…)</vt:lpstr>
      <vt:lpstr>Class diagrams</vt:lpstr>
      <vt:lpstr>Class diagrams</vt:lpstr>
      <vt:lpstr>From Class diagrams to SW architecture</vt:lpstr>
      <vt:lpstr>Showing SW architecture in UML</vt:lpstr>
      <vt:lpstr>Chapter 6-Topics covered</vt:lpstr>
      <vt:lpstr>Software architecture versus ‘regular’ architecture</vt:lpstr>
      <vt:lpstr>Software architecture</vt:lpstr>
      <vt:lpstr>A general model of the design process (Ch. 2) </vt:lpstr>
      <vt:lpstr>Design activities (Ch.2) </vt:lpstr>
      <vt:lpstr>The architecture of a packing robot control system</vt:lpstr>
      <vt:lpstr>Architectural abstraction</vt:lpstr>
      <vt:lpstr>Architectural representations</vt:lpstr>
      <vt:lpstr>Architectural representations</vt:lpstr>
      <vt:lpstr>Architectural representations</vt:lpstr>
      <vt:lpstr>Architectural design decisions</vt:lpstr>
      <vt:lpstr>Architecture and system characteristics</vt:lpstr>
      <vt:lpstr>Software in automotive and aviation</vt:lpstr>
      <vt:lpstr>Automotive software</vt:lpstr>
      <vt:lpstr>Architecture and system characteristics</vt:lpstr>
      <vt:lpstr>An important topic in Architecture: Cohesion and Coupling </vt:lpstr>
      <vt:lpstr>Cohesion and Coupling: examples from code </vt:lpstr>
      <vt:lpstr>Cohesion and Coupling: examples from code </vt:lpstr>
      <vt:lpstr>Cohesion and Coupling: examples from code </vt:lpstr>
      <vt:lpstr>Cohesion and Coupling </vt:lpstr>
      <vt:lpstr>Cohesion and Coupling </vt:lpstr>
      <vt:lpstr>Cohesion and Coupling </vt:lpstr>
      <vt:lpstr>Cohesion and Coupling </vt:lpstr>
      <vt:lpstr>Cohesion and Coupling: Tools</vt:lpstr>
      <vt:lpstr>Cohesion and Coupling: Tools</vt:lpstr>
      <vt:lpstr>A good book on SW architecture</vt:lpstr>
      <vt:lpstr>Let’s watch now!</vt:lpstr>
      <vt:lpstr>Watch later</vt:lpstr>
      <vt:lpstr>Chapter 6-Topics covered</vt:lpstr>
      <vt:lpstr>Architectural views</vt:lpstr>
      <vt:lpstr>4 + 1 view model of software architecture</vt:lpstr>
      <vt:lpstr>4 + 1 view model of software architecture</vt:lpstr>
      <vt:lpstr>Chapter 6-Topics covered</vt:lpstr>
      <vt:lpstr>Architectural patterns</vt:lpstr>
      <vt:lpstr>Architectural patterns</vt:lpstr>
      <vt:lpstr>1 - Model-View-Controller (MVC) pattern </vt:lpstr>
      <vt:lpstr>The organization of the Model-View-Controller </vt:lpstr>
      <vt:lpstr>Web application architecture using the MVC pattern </vt:lpstr>
      <vt:lpstr>2 - Layered architecture pattern</vt:lpstr>
      <vt:lpstr>2 - Layered architecture pattern</vt:lpstr>
      <vt:lpstr>Layered architecture pattern </vt:lpstr>
      <vt:lpstr>Architecture of </vt:lpstr>
      <vt:lpstr>The architecture of a library system </vt:lpstr>
      <vt:lpstr>Architectural patterns</vt:lpstr>
      <vt:lpstr>3 - Repository architecture pattern</vt:lpstr>
      <vt:lpstr>3 - Repository architecture pattern</vt:lpstr>
      <vt:lpstr>Repository architecture pattern </vt:lpstr>
      <vt:lpstr>Architectural patterns</vt:lpstr>
      <vt:lpstr>A client–server architecture for a film library </vt:lpstr>
      <vt:lpstr>4 - Client-server architecture pattern</vt:lpstr>
      <vt:lpstr>Client–server architecture pattern </vt:lpstr>
      <vt:lpstr>Architectural patterns</vt:lpstr>
      <vt:lpstr>An example of the pipe and filter architecture </vt:lpstr>
      <vt:lpstr>5 - Pipe and filter architecture pattern</vt:lpstr>
      <vt:lpstr>Pipe and filter architecture pattern </vt:lpstr>
      <vt:lpstr>For student reVIEW… </vt:lpstr>
      <vt:lpstr>Chapter 6-Topics covered</vt:lpstr>
      <vt:lpstr>Application architectures</vt:lpstr>
      <vt:lpstr>Use of application architectures</vt:lpstr>
      <vt:lpstr>Examples of application types</vt:lpstr>
      <vt:lpstr>Application type examples</vt:lpstr>
      <vt:lpstr>2 - Transaction processing systems</vt:lpstr>
      <vt:lpstr>Software architecture of an ATM system </vt:lpstr>
      <vt:lpstr>Information systems architecture</vt:lpstr>
      <vt:lpstr>Layered information system architecture </vt:lpstr>
      <vt:lpstr>Architecture of the MHC-PMS </vt:lpstr>
      <vt:lpstr>Web-based information systems</vt:lpstr>
      <vt:lpstr>Server implementation</vt:lpstr>
      <vt:lpstr>4 - Language processing systems</vt:lpstr>
      <vt:lpstr>The architecture of a language processing system </vt:lpstr>
      <vt:lpstr>Compiler components</vt:lpstr>
      <vt:lpstr>A pipe and filter compiler architecture </vt:lpstr>
      <vt:lpstr>A repository architecture for a language processing system</vt:lpstr>
      <vt:lpstr>Learn more</vt:lpstr>
      <vt:lpstr>Key points</vt:lpstr>
      <vt:lpstr>Use of architectural models</vt:lpstr>
      <vt:lpstr>Architecture reuse</vt:lpstr>
      <vt:lpstr>Architecture reuse</vt:lpstr>
      <vt:lpstr>Advantages of explicit architecture</vt:lpstr>
      <vt:lpstr>4 + 1 view model of software architecture</vt:lpstr>
      <vt:lpstr>Software sizes</vt:lpstr>
      <vt:lpstr>Software sizes</vt:lpstr>
      <vt:lpstr>Software sizes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Mini</dc:creator>
  <cp:lastModifiedBy>Ayça Tarhan</cp:lastModifiedBy>
  <cp:revision>823</cp:revision>
  <cp:lastPrinted>1601-01-01T00:00:00Z</cp:lastPrinted>
  <dcterms:created xsi:type="dcterms:W3CDTF">1601-01-01T00:00:00Z</dcterms:created>
  <dcterms:modified xsi:type="dcterms:W3CDTF">2017-03-21T10:18:04Z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